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7" r:id="rId3"/>
    <p:sldId id="1047" r:id="rId4"/>
    <p:sldId id="1007" r:id="rId5"/>
    <p:sldId id="1286" r:id="rId6"/>
    <p:sldId id="1359" r:id="rId8"/>
    <p:sldId id="1364" r:id="rId9"/>
    <p:sldId id="1360" r:id="rId10"/>
    <p:sldId id="1365" r:id="rId11"/>
    <p:sldId id="1369" r:id="rId12"/>
    <p:sldId id="1370" r:id="rId13"/>
    <p:sldId id="1371" r:id="rId14"/>
    <p:sldId id="1372" r:id="rId15"/>
    <p:sldId id="1373" r:id="rId16"/>
    <p:sldId id="1374" r:id="rId17"/>
    <p:sldId id="1377" r:id="rId18"/>
    <p:sldId id="1375" r:id="rId19"/>
    <p:sldId id="1376" r:id="rId20"/>
    <p:sldId id="1358" r:id="rId21"/>
    <p:sldId id="1383" r:id="rId22"/>
    <p:sldId id="1382" r:id="rId23"/>
    <p:sldId id="1384" r:id="rId24"/>
    <p:sldId id="1385" r:id="rId25"/>
    <p:sldId id="1386" r:id="rId26"/>
    <p:sldId id="1393" r:id="rId27"/>
    <p:sldId id="1394" r:id="rId28"/>
    <p:sldId id="1395" r:id="rId29"/>
    <p:sldId id="1387" r:id="rId30"/>
    <p:sldId id="1388" r:id="rId31"/>
    <p:sldId id="1389" r:id="rId32"/>
    <p:sldId id="1390" r:id="rId33"/>
    <p:sldId id="1391" r:id="rId34"/>
    <p:sldId id="1392" r:id="rId35"/>
    <p:sldId id="1356" r:id="rId36"/>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ang" initials="Z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8FDD"/>
    <a:srgbClr val="CFD8E2"/>
    <a:srgbClr val="B268FF"/>
    <a:srgbClr val="D0E0E3"/>
    <a:srgbClr val="F4E0D4"/>
    <a:srgbClr val="EAF2EA"/>
    <a:srgbClr val="F3F3F6"/>
    <a:srgbClr val="FF5353"/>
    <a:srgbClr val="87A6AD"/>
    <a:srgbClr val="8EB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5078" autoAdjust="0"/>
  </p:normalViewPr>
  <p:slideViewPr>
    <p:cSldViewPr snapToGrid="0">
      <p:cViewPr varScale="1">
        <p:scale>
          <a:sx n="89" d="100"/>
          <a:sy n="89" d="100"/>
        </p:scale>
        <p:origin x="33"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38.xml"/><Relationship Id="rId40" Type="http://schemas.openxmlformats.org/officeDocument/2006/relationships/commentAuthors" Target="commentAuthors.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246ED-B8E7-4A2E-94FC-BB8B5D42EE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DA921-5814-416C-A214-0F50BD0812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B234DE-5926-46A3-BCF2-2F4AA86BDD6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F6506-3E36-4DC4-A087-9788A647FA0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29.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30.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tags" Target="../tags/tag35.xml"/><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37.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1"/>
          <p:cNvPicPr>
            <a:picLocks noChangeAspect="1"/>
          </p:cNvPicPr>
          <p:nvPr/>
        </p:nvPicPr>
        <p:blipFill>
          <a:blip r:embed="rId1"/>
          <a:stretch>
            <a:fillRect/>
          </a:stretch>
        </p:blipFill>
        <p:spPr>
          <a:xfrm>
            <a:off x="4745355" y="-588645"/>
            <a:ext cx="12060555" cy="8474075"/>
          </a:xfrm>
          <a:prstGeom prst="rect">
            <a:avLst/>
          </a:prstGeom>
        </p:spPr>
      </p:pic>
      <p:sp>
        <p:nvSpPr>
          <p:cNvPr id="19" name="文本框 18"/>
          <p:cNvSpPr txBox="1"/>
          <p:nvPr/>
        </p:nvSpPr>
        <p:spPr>
          <a:xfrm>
            <a:off x="4145280" y="4092257"/>
            <a:ext cx="3308361" cy="521970"/>
          </a:xfrm>
          <a:prstGeom prst="rect">
            <a:avLst/>
          </a:prstGeom>
          <a:noFill/>
          <a:ln>
            <a:solidFill>
              <a:srgbClr val="383987"/>
            </a:solidFill>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rgbClr val="383987"/>
                </a:solidFill>
                <a:latin typeface="微软雅黑" panose="020B0503020204020204" charset="-122"/>
                <a:ea typeface="微软雅黑" panose="020B0503020204020204" charset="-122"/>
                <a:sym typeface="+mn-ea"/>
              </a:rPr>
              <a:t>日期：</a:t>
            </a:r>
            <a:r>
              <a:rPr lang="en-US" altLang="zh-CN" sz="2800" dirty="0">
                <a:solidFill>
                  <a:srgbClr val="383987"/>
                </a:solidFill>
                <a:latin typeface="微软雅黑" panose="020B0503020204020204" charset="-122"/>
                <a:ea typeface="微软雅黑" panose="020B0503020204020204" charset="-122"/>
                <a:sym typeface="+mn-ea"/>
              </a:rPr>
              <a:t>2024.10.17</a:t>
            </a:r>
            <a:endParaRPr lang="en-US" altLang="zh-CN" sz="2800" dirty="0">
              <a:solidFill>
                <a:srgbClr val="383987"/>
              </a:solidFill>
              <a:latin typeface="微软雅黑" panose="020B0503020204020204" charset="-122"/>
              <a:ea typeface="微软雅黑" panose="020B0503020204020204" charset="-122"/>
              <a:sym typeface="+mn-ea"/>
            </a:endParaRPr>
          </a:p>
        </p:txBody>
      </p:sp>
      <p:sp>
        <p:nvSpPr>
          <p:cNvPr id="8" name="文本框 7"/>
          <p:cNvSpPr txBox="1"/>
          <p:nvPr/>
        </p:nvSpPr>
        <p:spPr>
          <a:xfrm>
            <a:off x="786765" y="4091940"/>
            <a:ext cx="2964180" cy="521970"/>
          </a:xfrm>
          <a:prstGeom prst="rect">
            <a:avLst/>
          </a:prstGeom>
          <a:noFill/>
          <a:ln>
            <a:solidFill>
              <a:srgbClr val="383987"/>
            </a:solidFill>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rgbClr val="383987"/>
                </a:solidFill>
                <a:latin typeface="微软雅黑" panose="020B0503020204020204" charset="-122"/>
                <a:ea typeface="微软雅黑" panose="020B0503020204020204" charset="-122"/>
                <a:sym typeface="+mn-ea"/>
              </a:rPr>
              <a:t>汇报</a:t>
            </a:r>
            <a:r>
              <a:rPr kumimoji="0" lang="zh-CN" altLang="en-US" sz="28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rPr>
              <a:t>人：朱俊泽</a:t>
            </a:r>
            <a:endParaRPr kumimoji="0" lang="zh-CN" altLang="en-US" sz="28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endParaRPr>
          </a:p>
        </p:txBody>
      </p:sp>
      <p:sp>
        <p:nvSpPr>
          <p:cNvPr id="17" name="文本框 16"/>
          <p:cNvSpPr txBox="1"/>
          <p:nvPr/>
        </p:nvSpPr>
        <p:spPr>
          <a:xfrm>
            <a:off x="786994" y="1565414"/>
            <a:ext cx="7261028"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i="0" u="none" strike="noStrike" kern="1200" cap="none" spc="0" normalizeH="0" baseline="0" noProof="0" dirty="0">
                <a:ln>
                  <a:noFill/>
                </a:ln>
                <a:solidFill>
                  <a:srgbClr val="383987"/>
                </a:solidFill>
                <a:effectLst/>
                <a:uLnTx/>
                <a:uFillTx/>
                <a:latin typeface="Agency FB" panose="020B0503020202020204" pitchFamily="34" charset="0"/>
                <a:ea typeface="微软雅黑" panose="020B0503020204020204" charset="-122"/>
                <a:sym typeface="+mn-ea"/>
              </a:rPr>
              <a:t>近期学习</a:t>
            </a:r>
            <a:r>
              <a:rPr kumimoji="0" lang="zh-CN" altLang="en-US" sz="7200" i="0" u="none" strike="noStrike" kern="1200" cap="none" spc="0" normalizeH="0" baseline="0" noProof="0" dirty="0">
                <a:ln>
                  <a:solidFill>
                    <a:srgbClr val="383987"/>
                  </a:solidFill>
                </a:ln>
                <a:noFill/>
                <a:effectLst/>
                <a:uLnTx/>
                <a:uFillTx/>
                <a:latin typeface="Agency FB" panose="020B0503020202020204" pitchFamily="34" charset="0"/>
                <a:ea typeface="微软雅黑" panose="020B0503020204020204" charset="-122"/>
                <a:sym typeface="+mn-ea"/>
              </a:rPr>
              <a:t>汇报</a:t>
            </a:r>
            <a:endParaRPr kumimoji="0" lang="zh-CN" altLang="en-US" sz="7200" i="0" u="none" strike="noStrike" kern="1200" cap="none" spc="0" normalizeH="0" baseline="0" noProof="0" dirty="0">
              <a:ln>
                <a:solidFill>
                  <a:srgbClr val="383987"/>
                </a:solidFill>
              </a:ln>
              <a:noFill/>
              <a:effectLst/>
              <a:uLnTx/>
              <a:uFillTx/>
              <a:latin typeface="Agency FB" panose="020B0503020202020204" pitchFamily="34" charset="0"/>
              <a:ea typeface="微软雅黑" panose="020B0503020204020204" charset="-122"/>
              <a:sym typeface="+mn-ea"/>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1752" y="330730"/>
            <a:ext cx="979719" cy="9797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概述</a:t>
            </a:r>
            <a:endParaRPr lang="zh-CN" altLang="en-US" sz="2000" b="1" dirty="0"/>
          </a:p>
        </p:txBody>
      </p:sp>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effectLst/>
                <a:latin typeface="微软雅黑" panose="020B0503020204020204" charset="-122"/>
                <a:ea typeface="微软雅黑" panose="020B0503020204020204" charset="-122"/>
              </a:rPr>
              <a:t>2.</a:t>
            </a:r>
            <a:r>
              <a:rPr lang="en-US" altLang="zh-CN" dirty="0">
                <a:effectLst/>
                <a:latin typeface="微软雅黑" panose="020B0503020204020204" charset="-122"/>
                <a:ea typeface="微软雅黑" panose="020B0503020204020204" charset="-122"/>
                <a:sym typeface="+mn-ea"/>
              </a:rPr>
              <a:t>DEFORMABLE DETR: DEFORMABLE TRANSFORMERS FOR END-TO-END OBJECT DETECTION</a:t>
            </a:r>
            <a:endParaRPr lang="en-US" altLang="zh-CN" dirty="0">
              <a:effectLst/>
              <a:latin typeface="微软雅黑" panose="020B0503020204020204" charset="-122"/>
              <a:ea typeface="微软雅黑" panose="020B0503020204020204" charset="-122"/>
              <a:sym typeface="+mn-ea"/>
            </a:endParaRPr>
          </a:p>
        </p:txBody>
      </p:sp>
      <p:sp>
        <p:nvSpPr>
          <p:cNvPr id="5" name="文本框 4"/>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任务：</a:t>
            </a:r>
            <a:endParaRPr lang="en-US" altLang="zh-CN" b="1" dirty="0">
              <a:latin typeface="微软雅黑" panose="020B0503020204020204" charset="-122"/>
              <a:ea typeface="微软雅黑" panose="020B0503020204020204" charset="-122"/>
            </a:endParaRPr>
          </a:p>
        </p:txBody>
      </p:sp>
      <p:sp>
        <p:nvSpPr>
          <p:cNvPr id="8" name="文本框 7"/>
          <p:cNvSpPr txBox="1"/>
          <p:nvPr/>
        </p:nvSpPr>
        <p:spPr>
          <a:xfrm>
            <a:off x="286385" y="2472055"/>
            <a:ext cx="741743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缓解可变形的卷积缺乏元素之间全局建模能力，而这正是</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实现的内</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容</a:t>
            </a:r>
            <a:endParaRPr lang="en-US" altLang="zh-CN" sz="1600" dirty="0">
              <a:solidFill>
                <a:schemeClr val="tx1"/>
              </a:solidFill>
              <a:latin typeface="微软雅黑" panose="020B0503020204020204" charset="-122"/>
              <a:ea typeface="微软雅黑" panose="020B0503020204020204" charset="-122"/>
            </a:endParaRPr>
          </a:p>
          <a:p>
            <a:pPr marL="0" lvl="0" indent="457200">
              <a:buNone/>
            </a:pPr>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降低基于</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对每一个其他元素都检测注意力的复杂性</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11" name="文本框 10"/>
          <p:cNvSpPr txBox="1"/>
          <p:nvPr>
            <p:custDataLst>
              <p:tags r:id="rId3"/>
            </p:custDataLst>
          </p:nvPr>
        </p:nvSpPr>
        <p:spPr>
          <a:xfrm>
            <a:off x="455295" y="205676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动机：</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4"/>
            </p:custDataLst>
          </p:nvPr>
        </p:nvSpPr>
        <p:spPr>
          <a:xfrm>
            <a:off x="455295" y="348742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整体</a:t>
            </a:r>
            <a:r>
              <a:rPr lang="zh-CN" altLang="en-US" b="1" dirty="0">
                <a:latin typeface="微软雅黑" panose="020B0503020204020204" charset="-122"/>
                <a:ea typeface="微软雅黑" panose="020B0503020204020204" charset="-122"/>
              </a:rPr>
              <a:t>思路：</a:t>
            </a:r>
            <a:endParaRPr lang="en-US" altLang="zh-CN" b="1" dirty="0">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455295" y="505333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贡献：</a:t>
            </a:r>
            <a:endParaRPr lang="en-US" altLang="zh-CN" b="1" dirty="0">
              <a:latin typeface="微软雅黑" panose="020B0503020204020204" charset="-122"/>
              <a:ea typeface="微软雅黑" panose="020B0503020204020204" charset="-122"/>
            </a:endParaRPr>
          </a:p>
        </p:txBody>
      </p:sp>
      <p:sp>
        <p:nvSpPr>
          <p:cNvPr id="9" name="文本框 8"/>
          <p:cNvSpPr txBox="1"/>
          <p:nvPr/>
        </p:nvSpPr>
        <p:spPr>
          <a:xfrm>
            <a:off x="724535" y="5537200"/>
            <a:ext cx="8395970" cy="829945"/>
          </a:xfrm>
          <a:prstGeom prst="rect">
            <a:avLst/>
          </a:prstGeom>
          <a:noFill/>
        </p:spPr>
        <p:txBody>
          <a:bodyPr wrap="square" rtlCol="0" anchor="t">
            <a:spAutoFit/>
          </a:bodyPr>
          <a:p>
            <a:pPr marL="0" lvl="0" indent="0">
              <a:buNone/>
            </a:pPr>
            <a:r>
              <a:rPr lang="en-US" altLang="zh-CN" sz="1600" dirty="0">
                <a:latin typeface="微软雅黑" panose="020B0503020204020204" charset="-122"/>
                <a:ea typeface="微软雅黑" panose="020B0503020204020204" charset="-122"/>
                <a:sym typeface="+mn-ea"/>
              </a:rPr>
              <a:t>1.  提出多尺度可变形注意力代替Encoder中的自注意力和Decoder中的交叉注意力</a:t>
            </a:r>
            <a:endParaRPr lang="en-US" altLang="zh-CN"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2.  多尺度特征，并且使用scale-level pos embedding，用于区分不同的特征层</a:t>
            </a:r>
            <a:endParaRPr lang="en-US" altLang="zh-CN"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3.  </a:t>
            </a:r>
            <a:r>
              <a:rPr lang="zh-CN" altLang="en-US" sz="1600" dirty="0">
                <a:latin typeface="微软雅黑" panose="020B0503020204020204" charset="-122"/>
                <a:ea typeface="微软雅黑" panose="020B0503020204020204" charset="-122"/>
                <a:sym typeface="+mn-ea"/>
              </a:rPr>
              <a:t>使用有限的参考点，降低了时间复杂度和计算量</a:t>
            </a:r>
            <a:endParaRPr lang="zh-CN" altLang="en-US" sz="1600" dirty="0">
              <a:latin typeface="微软雅黑" panose="020B0503020204020204" charset="-122"/>
              <a:ea typeface="微软雅黑" panose="020B0503020204020204" charset="-122"/>
              <a:sym typeface="+mn-ea"/>
            </a:endParaRPr>
          </a:p>
        </p:txBody>
      </p:sp>
      <p:sp>
        <p:nvSpPr>
          <p:cNvPr id="10" name="文本框 9"/>
          <p:cNvSpPr txBox="1"/>
          <p:nvPr/>
        </p:nvSpPr>
        <p:spPr>
          <a:xfrm>
            <a:off x="286385" y="1457325"/>
            <a:ext cx="7196455"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改进</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的收敛速度慢问题和因为复杂度对高分辨率图片使用的限制而导致的小目标检测性能差问题</a:t>
            </a:r>
            <a:endParaRPr lang="zh-CN" altLang="en-US" sz="1600"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205105" y="3982085"/>
            <a:ext cx="644715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取多尺度的特征图之后进行多尺度编码</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选取参考点后输入</a:t>
            </a:r>
            <a:r>
              <a:rPr lang="en-US" altLang="zh-CN" sz="1600" dirty="0">
                <a:solidFill>
                  <a:schemeClr val="tx1"/>
                </a:solidFill>
                <a:latin typeface="微软雅黑" panose="020B0503020204020204" charset="-122"/>
                <a:ea typeface="微软雅黑" panose="020B0503020204020204" charset="-122"/>
              </a:rPr>
              <a:t>encoder</a:t>
            </a:r>
            <a:r>
              <a:rPr lang="zh-CN" altLang="en-US" sz="1600" dirty="0">
                <a:solidFill>
                  <a:schemeClr val="tx1"/>
                </a:solidFill>
                <a:latin typeface="微软雅黑" panose="020B0503020204020204" charset="-122"/>
                <a:ea typeface="微软雅黑" panose="020B0503020204020204" charset="-122"/>
              </a:rPr>
              <a:t>后使用多尺度的可变形注意力</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3.  </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6"/>
          <a:stretch>
            <a:fillRect/>
          </a:stretch>
        </p:blipFill>
        <p:spPr>
          <a:xfrm>
            <a:off x="7419975" y="539750"/>
            <a:ext cx="4700905" cy="3462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3" name="文本框 2"/>
          <p:cNvSpPr txBox="1"/>
          <p:nvPr/>
        </p:nvSpPr>
        <p:spPr>
          <a:xfrm>
            <a:off x="226695" y="1083945"/>
            <a:ext cx="6259830" cy="3784600"/>
          </a:xfrm>
          <a:prstGeom prst="rect">
            <a:avLst/>
          </a:prstGeom>
        </p:spPr>
        <p:txBody>
          <a:bodyPr wrap="square">
            <a:spAutoFit/>
          </a:bodyPr>
          <a:p>
            <a:pPr marL="0" indent="0"/>
            <a:r>
              <a:rPr lang="zh-CN" altLang="en-US" sz="1600" i="0" dirty="0">
                <a:latin typeface="微软雅黑" panose="020B0503020204020204" charset="-122"/>
                <a:ea typeface="微软雅黑" panose="020B0503020204020204" charset="-122"/>
              </a:rPr>
              <a:t>ResNet作为神经网络提取特征的</a:t>
            </a:r>
            <a:r>
              <a:rPr lang="en-US" altLang="zh-CN" sz="1600" i="0" dirty="0">
                <a:latin typeface="微软雅黑" panose="020B0503020204020204" charset="-122"/>
                <a:ea typeface="微软雅黑" panose="020B0503020204020204" charset="-122"/>
              </a:rPr>
              <a:t>backbone</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rPr>
              <a:t>利用</a:t>
            </a:r>
            <a:r>
              <a:rPr lang="en-US" altLang="zh-CN" sz="1600" b="1" i="0" dirty="0">
                <a:latin typeface="微软雅黑" panose="020B0503020204020204" charset="-122"/>
                <a:ea typeface="微软雅黑" panose="020B0503020204020204" charset="-122"/>
              </a:rPr>
              <a:t>query</a:t>
            </a:r>
            <a:r>
              <a:rPr lang="zh-CN" altLang="en-US" sz="1600" i="0" dirty="0">
                <a:latin typeface="微软雅黑" panose="020B0503020204020204" charset="-122"/>
                <a:ea typeface="微软雅黑" panose="020B0503020204020204" charset="-122"/>
              </a:rPr>
              <a:t>生成可学习的</a:t>
            </a:r>
            <a:r>
              <a:rPr lang="en-US" altLang="zh-CN" sz="1600" b="1" i="0" dirty="0">
                <a:latin typeface="微软雅黑" panose="020B0503020204020204" charset="-122"/>
                <a:ea typeface="微软雅黑" panose="020B0503020204020204" charset="-122"/>
              </a:rPr>
              <a:t>Reference Points</a:t>
            </a:r>
            <a:r>
              <a:rPr lang="zh-CN" altLang="en-US" sz="1600" i="0" dirty="0">
                <a:latin typeface="微软雅黑" panose="020B0503020204020204" charset="-122"/>
                <a:ea typeface="微软雅黑" panose="020B0503020204020204" charset="-122"/>
              </a:rPr>
              <a:t>由于四个特征图大小不同，因此不能使用绝对位置坐标，使用归一化操作将绝对位置坐标转化为相对位置坐标，四个特征图的每个位置的相对坐标都是相同的</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endParaRPr>
          </a:p>
          <a:p>
            <a:pPr marL="0" indent="0"/>
            <a:r>
              <a:rPr lang="zh-CN" altLang="en-US" sz="1600" i="0" dirty="0">
                <a:latin typeface="微软雅黑" panose="020B0503020204020204" charset="-122"/>
                <a:ea typeface="微软雅黑" panose="020B0503020204020204" charset="-122"/>
                <a:sym typeface="+mn-ea"/>
              </a:rPr>
              <a:t>特征图作为</a:t>
            </a:r>
            <a:r>
              <a:rPr lang="en-US" altLang="zh-CN" sz="1600" i="0" dirty="0">
                <a:latin typeface="微软雅黑" panose="020B0503020204020204" charset="-122"/>
                <a:ea typeface="微软雅黑" panose="020B0503020204020204" charset="-122"/>
                <a:sym typeface="+mn-ea"/>
              </a:rPr>
              <a:t>V</a:t>
            </a:r>
            <a:r>
              <a:rPr lang="zh-CN" altLang="en-US" sz="1600" i="0" dirty="0">
                <a:latin typeface="微软雅黑" panose="020B0503020204020204" charset="-122"/>
                <a:ea typeface="微软雅黑" panose="020B0503020204020204" charset="-122"/>
                <a:sym typeface="+mn-ea"/>
              </a:rPr>
              <a:t>，内容加上位置编码作为</a:t>
            </a:r>
            <a:r>
              <a:rPr lang="en-US" altLang="zh-CN" sz="1600" i="0" dirty="0">
                <a:latin typeface="微软雅黑" panose="020B0503020204020204" charset="-122"/>
                <a:ea typeface="微软雅黑" panose="020B0503020204020204" charset="-122"/>
                <a:sym typeface="+mn-ea"/>
              </a:rPr>
              <a:t>Q</a:t>
            </a:r>
            <a:r>
              <a:rPr lang="zh-CN" altLang="en-US" sz="1600" i="0" dirty="0">
                <a:latin typeface="微软雅黑" panose="020B0503020204020204" charset="-122"/>
                <a:ea typeface="微软雅黑" panose="020B0503020204020204" charset="-122"/>
                <a:sym typeface="+mn-ea"/>
              </a:rPr>
              <a:t>，生成好的参考点作为</a:t>
            </a:r>
            <a:r>
              <a:rPr lang="en-US" altLang="zh-CN" sz="1600" i="0" dirty="0">
                <a:latin typeface="微软雅黑" panose="020B0503020204020204" charset="-122"/>
                <a:ea typeface="微软雅黑" panose="020B0503020204020204" charset="-122"/>
                <a:sym typeface="+mn-ea"/>
              </a:rPr>
              <a:t>K</a:t>
            </a:r>
            <a:r>
              <a:rPr lang="zh-CN" altLang="en-US" sz="1600" i="0" dirty="0">
                <a:latin typeface="微软雅黑" panose="020B0503020204020204" charset="-122"/>
                <a:ea typeface="微软雅黑" panose="020B0503020204020204" charset="-122"/>
                <a:sym typeface="+mn-ea"/>
              </a:rPr>
              <a:t>输入</a:t>
            </a:r>
            <a:r>
              <a:rPr lang="en-US" altLang="zh-CN" sz="1600" i="0" dirty="0">
                <a:latin typeface="微软雅黑" panose="020B0503020204020204" charset="-122"/>
                <a:ea typeface="微软雅黑" panose="020B0503020204020204" charset="-122"/>
                <a:sym typeface="+mn-ea"/>
              </a:rPr>
              <a:t>encoder</a:t>
            </a:r>
            <a:r>
              <a:rPr lang="zh-CN" altLang="en-US" sz="1600" i="0" dirty="0">
                <a:latin typeface="微软雅黑" panose="020B0503020204020204" charset="-122"/>
                <a:ea typeface="微软雅黑" panose="020B0503020204020204" charset="-122"/>
                <a:sym typeface="+mn-ea"/>
              </a:rPr>
              <a:t>。</a:t>
            </a:r>
            <a:endParaRPr lang="zh-CN" altLang="en-US" sz="1600" i="0" dirty="0">
              <a:latin typeface="微软雅黑" panose="020B0503020204020204" charset="-122"/>
              <a:ea typeface="微软雅黑" panose="020B0503020204020204" charset="-122"/>
              <a:sym typeface="+mn-ea"/>
            </a:endParaRPr>
          </a:p>
          <a:p>
            <a:pPr marL="0" indent="0"/>
            <a:endParaRPr lang="en-US" altLang="zh-CN"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sym typeface="+mn-ea"/>
              </a:rPr>
              <a:t>随后</a:t>
            </a:r>
            <a:r>
              <a:rPr lang="en-US" altLang="zh-CN" sz="1600" i="0" dirty="0">
                <a:latin typeface="微软雅黑" panose="020B0503020204020204" charset="-122"/>
                <a:ea typeface="微软雅黑" panose="020B0503020204020204" charset="-122"/>
                <a:sym typeface="+mn-ea"/>
              </a:rPr>
              <a:t>encoder</a:t>
            </a:r>
            <a:r>
              <a:rPr lang="zh-CN" altLang="en-US" sz="1600" i="0" dirty="0">
                <a:latin typeface="微软雅黑" panose="020B0503020204020204" charset="-122"/>
                <a:ea typeface="微软雅黑" panose="020B0503020204020204" charset="-122"/>
                <a:sym typeface="+mn-ea"/>
              </a:rPr>
              <a:t>强化的特征作为</a:t>
            </a:r>
            <a:r>
              <a:rPr lang="en-US" altLang="zh-CN" sz="1600" i="0" dirty="0">
                <a:latin typeface="微软雅黑" panose="020B0503020204020204" charset="-122"/>
                <a:ea typeface="微软雅黑" panose="020B0503020204020204" charset="-122"/>
                <a:sym typeface="+mn-ea"/>
              </a:rPr>
              <a:t>decoder</a:t>
            </a:r>
            <a:r>
              <a:rPr lang="zh-CN" altLang="en-US" sz="1600" i="0" dirty="0">
                <a:latin typeface="微软雅黑" panose="020B0503020204020204" charset="-122"/>
                <a:ea typeface="微软雅黑" panose="020B0503020204020204" charset="-122"/>
                <a:sym typeface="+mn-ea"/>
              </a:rPr>
              <a:t>里面的多尺度注意力的</a:t>
            </a:r>
            <a:r>
              <a:rPr lang="en-US" altLang="zh-CN" sz="1600" i="0" dirty="0">
                <a:latin typeface="微软雅黑" panose="020B0503020204020204" charset="-122"/>
                <a:ea typeface="微软雅黑" panose="020B0503020204020204" charset="-122"/>
                <a:sym typeface="+mn-ea"/>
              </a:rPr>
              <a:t>V</a:t>
            </a:r>
            <a:r>
              <a:rPr lang="zh-CN" altLang="en-US" sz="1600" i="0" dirty="0">
                <a:latin typeface="微软雅黑" panose="020B0503020204020204" charset="-122"/>
                <a:ea typeface="微软雅黑" panose="020B0503020204020204" charset="-122"/>
                <a:sym typeface="+mn-ea"/>
              </a:rPr>
              <a:t>输入，</a:t>
            </a:r>
            <a:r>
              <a:rPr lang="en-US" altLang="zh-CN" sz="1600" i="0" dirty="0">
                <a:latin typeface="微软雅黑" panose="020B0503020204020204" charset="-122"/>
                <a:ea typeface="微软雅黑" panose="020B0503020204020204" charset="-122"/>
                <a:sym typeface="+mn-ea"/>
              </a:rPr>
              <a:t>decoder</a:t>
            </a:r>
            <a:r>
              <a:rPr lang="zh-CN" altLang="en-US" sz="1600" i="0" dirty="0">
                <a:latin typeface="微软雅黑" panose="020B0503020204020204" charset="-122"/>
                <a:ea typeface="微软雅黑" panose="020B0503020204020204" charset="-122"/>
                <a:sym typeface="+mn-ea"/>
              </a:rPr>
              <a:t>里面</a:t>
            </a:r>
            <a:r>
              <a:rPr lang="en-US" altLang="zh-CN" sz="1600" i="0" dirty="0">
                <a:latin typeface="微软雅黑" panose="020B0503020204020204" charset="-122"/>
                <a:ea typeface="微软雅黑" panose="020B0503020204020204" charset="-122"/>
                <a:sym typeface="+mn-ea"/>
              </a:rPr>
              <a:t>query</a:t>
            </a:r>
            <a:r>
              <a:rPr lang="zh-CN" altLang="en-US" sz="1600" i="0" dirty="0">
                <a:latin typeface="微软雅黑" panose="020B0503020204020204" charset="-122"/>
                <a:ea typeface="微软雅黑" panose="020B0503020204020204" charset="-122"/>
                <a:sym typeface="+mn-ea"/>
              </a:rPr>
              <a:t>进行的自注意力之后输出作为</a:t>
            </a:r>
            <a:r>
              <a:rPr lang="en-US" altLang="zh-CN" sz="1600" i="0" dirty="0">
                <a:latin typeface="微软雅黑" panose="020B0503020204020204" charset="-122"/>
                <a:ea typeface="微软雅黑" panose="020B0503020204020204" charset="-122"/>
                <a:sym typeface="+mn-ea"/>
              </a:rPr>
              <a:t>Q</a:t>
            </a:r>
            <a:r>
              <a:rPr lang="zh-CN" altLang="en-US" sz="1600" i="0" dirty="0">
                <a:latin typeface="微软雅黑" panose="020B0503020204020204" charset="-122"/>
                <a:ea typeface="微软雅黑" panose="020B0503020204020204" charset="-122"/>
                <a:sym typeface="+mn-ea"/>
              </a:rPr>
              <a:t>，生成的参考点作为</a:t>
            </a:r>
            <a:r>
              <a:rPr lang="en-US" altLang="zh-CN" sz="1600" i="0" dirty="0">
                <a:latin typeface="微软雅黑" panose="020B0503020204020204" charset="-122"/>
                <a:ea typeface="微软雅黑" panose="020B0503020204020204" charset="-122"/>
                <a:sym typeface="+mn-ea"/>
              </a:rPr>
              <a:t>K</a:t>
            </a:r>
            <a:r>
              <a:rPr lang="zh-CN" altLang="en-US" sz="1600" i="0" dirty="0">
                <a:latin typeface="微软雅黑" panose="020B0503020204020204" charset="-122"/>
                <a:ea typeface="微软雅黑" panose="020B0503020204020204" charset="-122"/>
                <a:sym typeface="+mn-ea"/>
              </a:rPr>
              <a:t>执行一次多尺度注意力</a:t>
            </a:r>
            <a:endParaRPr lang="zh-CN" altLang="en-US" sz="1600" i="0" dirty="0">
              <a:latin typeface="微软雅黑" panose="020B0503020204020204" charset="-122"/>
              <a:ea typeface="微软雅黑" panose="020B0503020204020204" charset="-122"/>
              <a:sym typeface="+mn-ea"/>
            </a:endParaRPr>
          </a:p>
          <a:p>
            <a:pPr marL="0" indent="0"/>
            <a:endParaRPr lang="zh-CN" altLang="en-US"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sym typeface="+mn-ea"/>
              </a:rPr>
              <a:t>最后通过</a:t>
            </a:r>
            <a:r>
              <a:rPr lang="en-US" altLang="zh-CN" sz="1600" i="0" dirty="0">
                <a:latin typeface="微软雅黑" panose="020B0503020204020204" charset="-122"/>
                <a:ea typeface="微软雅黑" panose="020B0503020204020204" charset="-122"/>
                <a:sym typeface="+mn-ea"/>
              </a:rPr>
              <a:t>FFN</a:t>
            </a:r>
            <a:r>
              <a:rPr lang="zh-CN" altLang="en-US" sz="1600" i="0" dirty="0">
                <a:latin typeface="微软雅黑" panose="020B0503020204020204" charset="-122"/>
                <a:ea typeface="微软雅黑" panose="020B0503020204020204" charset="-122"/>
                <a:sym typeface="+mn-ea"/>
              </a:rPr>
              <a:t>输出类别和边框</a:t>
            </a:r>
            <a:endParaRPr lang="zh-CN" altLang="en-US" sz="1600" i="0"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rcRect l="50777"/>
          <a:stretch>
            <a:fillRect/>
          </a:stretch>
        </p:blipFill>
        <p:spPr>
          <a:xfrm>
            <a:off x="6548120" y="774700"/>
            <a:ext cx="5608320" cy="5099050"/>
          </a:xfrm>
          <a:prstGeom prst="rect">
            <a:avLst/>
          </a:prstGeom>
        </p:spPr>
      </p:pic>
      <p:cxnSp>
        <p:nvCxnSpPr>
          <p:cNvPr id="7" name="肘形连接符 6"/>
          <p:cNvCxnSpPr/>
          <p:nvPr/>
        </p:nvCxnSpPr>
        <p:spPr>
          <a:xfrm rot="10800000" flipV="1">
            <a:off x="8914130" y="4584700"/>
            <a:ext cx="2931160" cy="1203960"/>
          </a:xfrm>
          <a:prstGeom prst="bentConnector3">
            <a:avLst>
              <a:gd name="adj1" fmla="val -912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795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多尺度特征</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pic>
        <p:nvPicPr>
          <p:cNvPr id="14" name="图片 13"/>
          <p:cNvPicPr>
            <a:picLocks noChangeAspect="1"/>
          </p:cNvPicPr>
          <p:nvPr/>
        </p:nvPicPr>
        <p:blipFill>
          <a:blip r:embed="rId2"/>
          <a:stretch>
            <a:fillRect/>
          </a:stretch>
        </p:blipFill>
        <p:spPr>
          <a:xfrm>
            <a:off x="340995" y="1062990"/>
            <a:ext cx="5006975" cy="2578735"/>
          </a:xfrm>
          <a:prstGeom prst="rect">
            <a:avLst/>
          </a:prstGeom>
        </p:spPr>
      </p:pic>
      <p:pic>
        <p:nvPicPr>
          <p:cNvPr id="3" name="图片 2"/>
          <p:cNvPicPr>
            <a:picLocks noChangeAspect="1"/>
          </p:cNvPicPr>
          <p:nvPr/>
        </p:nvPicPr>
        <p:blipFill>
          <a:blip r:embed="rId3"/>
          <a:stretch>
            <a:fillRect/>
          </a:stretch>
        </p:blipFill>
        <p:spPr>
          <a:xfrm>
            <a:off x="8298180" y="1062990"/>
            <a:ext cx="2787015" cy="2258695"/>
          </a:xfrm>
          <a:prstGeom prst="rect">
            <a:avLst/>
          </a:prstGeom>
        </p:spPr>
      </p:pic>
      <p:sp>
        <p:nvSpPr>
          <p:cNvPr id="10" name="文本框 9"/>
          <p:cNvSpPr txBox="1"/>
          <p:nvPr/>
        </p:nvSpPr>
        <p:spPr>
          <a:xfrm>
            <a:off x="7404100" y="3496945"/>
            <a:ext cx="4864100"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直接提取</a:t>
            </a:r>
            <a:r>
              <a:rPr lang="en-US" altLang="zh-CN" sz="1600" dirty="0">
                <a:solidFill>
                  <a:schemeClr val="tx1"/>
                </a:solidFill>
                <a:latin typeface="微软雅黑" panose="020B0503020204020204" charset="-122"/>
                <a:ea typeface="微软雅黑" panose="020B0503020204020204" charset="-122"/>
              </a:rPr>
              <a:t>ResNet</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layer4</a:t>
            </a:r>
            <a:r>
              <a:rPr lang="zh-CN" altLang="en-US" sz="1600" dirty="0">
                <a:solidFill>
                  <a:schemeClr val="tx1"/>
                </a:solidFill>
                <a:latin typeface="微软雅黑" panose="020B0503020204020204" charset="-122"/>
                <a:ea typeface="微软雅黑" panose="020B0503020204020204" charset="-122"/>
              </a:rPr>
              <a:t>的特征，前面的层数提取特征有限</a:t>
            </a:r>
            <a:endParaRPr lang="zh-CN" altLang="en-US" sz="1600" dirty="0">
              <a:solidFill>
                <a:schemeClr val="tx1"/>
              </a:solidFill>
              <a:latin typeface="微软雅黑" panose="020B0503020204020204" charset="-122"/>
              <a:ea typeface="微软雅黑" panose="020B0503020204020204" charset="-122"/>
            </a:endParaRPr>
          </a:p>
        </p:txBody>
      </p:sp>
      <p:sp>
        <p:nvSpPr>
          <p:cNvPr id="5" name="文本框 4"/>
          <p:cNvSpPr txBox="1"/>
          <p:nvPr/>
        </p:nvSpPr>
        <p:spPr>
          <a:xfrm>
            <a:off x="483870" y="3623945"/>
            <a:ext cx="4864100"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从</a:t>
            </a:r>
            <a:r>
              <a:rPr lang="en-US" altLang="zh-CN" sz="1600" dirty="0">
                <a:solidFill>
                  <a:schemeClr val="tx1"/>
                </a:solidFill>
                <a:latin typeface="微软雅黑" panose="020B0503020204020204" charset="-122"/>
                <a:ea typeface="微软雅黑" panose="020B0503020204020204" charset="-122"/>
              </a:rPr>
              <a:t>ResNet</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2-4</a:t>
            </a:r>
            <a:r>
              <a:rPr lang="zh-CN" altLang="en-US" sz="1600" dirty="0">
                <a:solidFill>
                  <a:schemeClr val="tx1"/>
                </a:solidFill>
                <a:latin typeface="微软雅黑" panose="020B0503020204020204" charset="-122"/>
                <a:ea typeface="微软雅黑" panose="020B0503020204020204" charset="-122"/>
              </a:rPr>
              <a:t>层不同尺度的特征中提取后分别接一个1x1conv + GroupNorm，再进一步Layer4接一个3x3conv + GroupNorm下采样，最后得到四个不同尺度的特征图</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最后将这4个不同尺度的特征送入transformer中的encoder中</a:t>
            </a:r>
            <a:endParaRPr lang="zh-CN" altLang="en-US" sz="16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379345"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多尺度位置编码</a:t>
            </a:r>
            <a:r>
              <a:rPr lang="en-US" altLang="zh-CN" sz="2000" b="1" dirty="0">
                <a:latin typeface="微软雅黑" panose="020B0503020204020204" charset="-122"/>
                <a:ea typeface="微软雅黑" panose="020B0503020204020204" charset="-122"/>
              </a:rPr>
              <a:t> </a:t>
            </a:r>
            <a:endParaRPr lang="en-US" altLang="zh-CN"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106680" y="3636010"/>
            <a:ext cx="4864100" cy="448119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原先的</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使用单尺度特征，所以只需要</a:t>
            </a:r>
            <a:r>
              <a:rPr lang="en-US" altLang="zh-CN" sz="1600" dirty="0">
                <a:solidFill>
                  <a:schemeClr val="tx1"/>
                </a:solidFill>
                <a:latin typeface="微软雅黑" panose="020B0503020204020204" charset="-122"/>
                <a:ea typeface="微软雅黑" panose="020B0503020204020204" charset="-122"/>
              </a:rPr>
              <a:t>x</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y</a:t>
            </a:r>
            <a:r>
              <a:rPr lang="zh-CN" altLang="en-US" sz="1600" dirty="0">
                <a:solidFill>
                  <a:schemeClr val="tx1"/>
                </a:solidFill>
                <a:latin typeface="微软雅黑" panose="020B0503020204020204" charset="-122"/>
                <a:ea typeface="微软雅黑" panose="020B0503020204020204" charset="-122"/>
              </a:rPr>
              <a:t>配合三角函数的位置编码就能编入位置信息。</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而</a:t>
            </a:r>
            <a:r>
              <a:rPr lang="en-US" altLang="zh-CN" sz="1600" dirty="0">
                <a:solidFill>
                  <a:schemeClr val="tx1"/>
                </a:solidFill>
                <a:latin typeface="微软雅黑" panose="020B0503020204020204" charset="-122"/>
                <a:ea typeface="微软雅黑" panose="020B0503020204020204" charset="-122"/>
              </a:rPr>
              <a:t>deformable detr </a:t>
            </a:r>
            <a:r>
              <a:rPr lang="zh-CN" altLang="en-US" sz="1600" dirty="0">
                <a:solidFill>
                  <a:schemeClr val="tx1"/>
                </a:solidFill>
                <a:latin typeface="微软雅黑" panose="020B0503020204020204" charset="-122"/>
                <a:ea typeface="微软雅黑" panose="020B0503020204020204" charset="-122"/>
              </a:rPr>
              <a:t>中有四个特征图，多尺度的特征，所以作者使用了多尺度位置编码</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每一层所有位置加上相同的level_embed 且 不同层的level_embed不同</a:t>
            </a:r>
            <a:endParaRPr lang="zh-CN" altLang="en-US" sz="1600" dirty="0">
              <a:solidFill>
                <a:schemeClr val="tx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965200" y="1207770"/>
            <a:ext cx="3016250" cy="2305050"/>
          </a:xfrm>
          <a:prstGeom prst="rect">
            <a:avLst/>
          </a:prstGeom>
        </p:spPr>
      </p:pic>
      <p:sp>
        <p:nvSpPr>
          <p:cNvPr id="7" name="文本框 6"/>
          <p:cNvSpPr txBox="1"/>
          <p:nvPr/>
        </p:nvSpPr>
        <p:spPr>
          <a:xfrm>
            <a:off x="1086485" y="6116320"/>
            <a:ext cx="8039100" cy="337185"/>
          </a:xfrm>
          <a:prstGeom prst="rect">
            <a:avLst/>
          </a:prstGeom>
        </p:spPr>
        <p:txBody>
          <a:bodyPr wrap="square">
            <a:spAutoFit/>
          </a:bodyPr>
          <a:p>
            <a:pPr marL="0" indent="0" latinLnBrk="1">
              <a:spcBef>
                <a:spcPct val="0"/>
              </a:spcBef>
              <a:spcAft>
                <a:spcPct val="0"/>
              </a:spcAft>
            </a:pPr>
            <a:r>
              <a:rPr lang="zh-CN" altLang="en-US" sz="1600" b="0" i="0" dirty="0">
                <a:latin typeface="微软雅黑" panose="020B0503020204020204" charset="-122"/>
                <a:ea typeface="微软雅黑" panose="020B0503020204020204" charset="-122"/>
              </a:rPr>
              <a:t>for lvl,(src, mask, </a:t>
            </a:r>
            <a:r>
              <a:rPr lang="zh-CN" altLang="en-US" sz="1600" b="1" i="0" dirty="0">
                <a:latin typeface="微软雅黑" panose="020B0503020204020204" charset="-122"/>
                <a:ea typeface="微软雅黑" panose="020B0503020204020204" charset="-122"/>
              </a:rPr>
              <a:t>pos_embed</a:t>
            </a:r>
            <a:r>
              <a:rPr lang="zh-CN" altLang="en-US" sz="1600" b="0" i="0" dirty="0">
                <a:latin typeface="微软雅黑" panose="020B0503020204020204" charset="-122"/>
                <a:ea typeface="微软雅黑" panose="020B0503020204020204" charset="-122"/>
              </a:rPr>
              <a:t>)</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in</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enumerate(zip(srcs, masks, </a:t>
            </a:r>
            <a:r>
              <a:rPr lang="zh-CN" altLang="en-US" sz="1600" b="1" i="0" dirty="0">
                <a:latin typeface="微软雅黑" panose="020B0503020204020204" charset="-122"/>
                <a:ea typeface="微软雅黑" panose="020B0503020204020204" charset="-122"/>
              </a:rPr>
              <a:t>pos_embeds</a:t>
            </a:r>
            <a:r>
              <a:rPr lang="zh-CN" altLang="en-US" sz="1600" i="0" dirty="0">
                <a:latin typeface="微软雅黑" panose="020B0503020204020204" charset="-122"/>
                <a:ea typeface="微软雅黑" panose="020B0503020204020204" charset="-122"/>
              </a:rPr>
              <a:t>)</a:t>
            </a:r>
            <a:r>
              <a:rPr lang="zh-CN" altLang="en-US" sz="1600" b="0" i="0" dirty="0">
                <a:latin typeface="微软雅黑" panose="020B0503020204020204" charset="-122"/>
                <a:ea typeface="微软雅黑" panose="020B0503020204020204" charset="-122"/>
              </a:rPr>
              <a:t>):</a:t>
            </a:r>
            <a:endParaRPr lang="zh-CN" altLang="en-US" sz="1600" b="0" i="0" dirty="0">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81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多尺度可变性注意力</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tretch>
            <a:fillRect/>
          </a:stretch>
        </p:blipFill>
        <p:spPr>
          <a:xfrm>
            <a:off x="256540" y="1181735"/>
            <a:ext cx="3580765" cy="1917065"/>
          </a:xfrm>
          <a:prstGeom prst="rect">
            <a:avLst/>
          </a:prstGeom>
        </p:spPr>
      </p:pic>
      <p:pic>
        <p:nvPicPr>
          <p:cNvPr id="3" name="图片 2"/>
          <p:cNvPicPr>
            <a:picLocks noChangeAspect="1"/>
          </p:cNvPicPr>
          <p:nvPr/>
        </p:nvPicPr>
        <p:blipFill>
          <a:blip r:embed="rId3"/>
          <a:stretch>
            <a:fillRect/>
          </a:stretch>
        </p:blipFill>
        <p:spPr>
          <a:xfrm>
            <a:off x="106680" y="3098800"/>
            <a:ext cx="3647440" cy="492125"/>
          </a:xfrm>
          <a:prstGeom prst="rect">
            <a:avLst/>
          </a:prstGeom>
        </p:spPr>
      </p:pic>
      <p:sp>
        <p:nvSpPr>
          <p:cNvPr id="4" name="下箭头 3"/>
          <p:cNvSpPr/>
          <p:nvPr/>
        </p:nvSpPr>
        <p:spPr>
          <a:xfrm>
            <a:off x="1607185" y="3834765"/>
            <a:ext cx="217805" cy="69088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4"/>
          <a:stretch>
            <a:fillRect/>
          </a:stretch>
        </p:blipFill>
        <p:spPr>
          <a:xfrm>
            <a:off x="0" y="4712335"/>
            <a:ext cx="4859655" cy="649605"/>
          </a:xfrm>
          <a:prstGeom prst="rect">
            <a:avLst/>
          </a:prstGeom>
        </p:spPr>
      </p:pic>
      <p:sp>
        <p:nvSpPr>
          <p:cNvPr id="7" name="文本框 6"/>
          <p:cNvSpPr txBox="1"/>
          <p:nvPr/>
        </p:nvSpPr>
        <p:spPr>
          <a:xfrm>
            <a:off x="568325" y="5425440"/>
            <a:ext cx="3424555" cy="755015"/>
          </a:xfrm>
          <a:prstGeom prst="rect">
            <a:avLst/>
          </a:prstGeom>
        </p:spPr>
        <p:txBody>
          <a:bodyPr>
            <a:noAutofit/>
          </a:bodyPr>
          <a:p>
            <a:pPr marL="0" indent="0"/>
            <a:r>
              <a:rPr lang="zh-CN" altLang="en-US" sz="1600" b="0" i="0" dirty="0">
                <a:latin typeface="微软雅黑" panose="020B0503020204020204" charset="-122"/>
                <a:ea typeface="微软雅黑" panose="020B0503020204020204" charset="-122"/>
              </a:rPr>
              <a:t>对</a:t>
            </a:r>
            <a:r>
              <a:rPr lang="zh-CN" altLang="en-US" sz="1600" i="0" dirty="0">
                <a:latin typeface="微软雅黑" panose="020B0503020204020204" charset="-122"/>
                <a:ea typeface="微软雅黑" panose="020B0503020204020204" charset="-122"/>
              </a:rPr>
              <a:t>每个query，仅在全局位置中采样 局部/部分 位置的key（自学习的方式），并且value也是局部位置的value，最后把这个局部/稀疏的注意力权重和局部value进行计算</a:t>
            </a:r>
            <a:endParaRPr lang="zh-CN" altLang="en-US" sz="1600" i="0"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5"/>
          <a:stretch>
            <a:fillRect/>
          </a:stretch>
        </p:blipFill>
        <p:spPr>
          <a:xfrm>
            <a:off x="4859655" y="671195"/>
            <a:ext cx="7124700" cy="596900"/>
          </a:xfrm>
          <a:prstGeom prst="rect">
            <a:avLst/>
          </a:prstGeom>
        </p:spPr>
      </p:pic>
      <p:sp>
        <p:nvSpPr>
          <p:cNvPr id="9" name="文本框 8"/>
          <p:cNvSpPr txBox="1"/>
          <p:nvPr/>
        </p:nvSpPr>
        <p:spPr>
          <a:xfrm>
            <a:off x="5374005" y="1333500"/>
            <a:ext cx="6096000" cy="279971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rPr>
              <a:t>多尺度，总共有L层特征代表归一化的参考点坐标，ϕ表示将归一化后特征坐标映射到第l层特征上去，加上偏移量后计算出在不同特征层哪些采样点的位置。</a:t>
            </a:r>
            <a:endParaRPr lang="zh-CN" altLang="en-US" sz="1600" dirty="0">
              <a:latin typeface="微软雅黑" panose="020B0503020204020204" charset="-122"/>
              <a:ea typeface="微软雅黑" panose="020B0503020204020204" charset="-122"/>
            </a:endParaRPr>
          </a:p>
          <a:p>
            <a:endParaRPr lang="zh-CN" altLang="en-US"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参考点：</a:t>
            </a:r>
            <a:endParaRPr lang="zh-CN" altLang="en-US"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r>
              <a:rPr lang="en-US" altLang="zh-CN" sz="1600" dirty="0">
                <a:latin typeface="微软雅黑" panose="020B0503020204020204" charset="-122"/>
                <a:ea typeface="微软雅黑" panose="020B0503020204020204" charset="-122"/>
              </a:rPr>
              <a:t>0.5开始到 H_ - 0.5 和 W_ - 0.5，这样做是为了让参考点位于特征图单元格的中心</a:t>
            </a:r>
            <a:r>
              <a:rPr lang="zh-CN" altLang="en-US" sz="1600" dirty="0">
                <a:latin typeface="微软雅黑" panose="020B0503020204020204" charset="-122"/>
                <a:ea typeface="微软雅黑" panose="020B0503020204020204" charset="-122"/>
              </a:rPr>
              <a:t>，随后加上偏移量获得参考点的位置。</a:t>
            </a:r>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6"/>
          <a:stretch>
            <a:fillRect/>
          </a:stretch>
        </p:blipFill>
        <p:spPr>
          <a:xfrm>
            <a:off x="5449570" y="2587625"/>
            <a:ext cx="6445250" cy="438150"/>
          </a:xfrm>
          <a:prstGeom prst="rect">
            <a:avLst/>
          </a:prstGeom>
        </p:spPr>
      </p:pic>
      <p:pic>
        <p:nvPicPr>
          <p:cNvPr id="11" name="图片 10"/>
          <p:cNvPicPr>
            <a:picLocks noChangeAspect="1"/>
          </p:cNvPicPr>
          <p:nvPr/>
        </p:nvPicPr>
        <p:blipFill>
          <a:blip r:embed="rId7"/>
          <a:stretch>
            <a:fillRect/>
          </a:stretch>
        </p:blipFill>
        <p:spPr>
          <a:xfrm>
            <a:off x="6325235" y="3590925"/>
            <a:ext cx="4194175" cy="31997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81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多尺度可变性注意力</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7" name="文本框 6"/>
          <p:cNvSpPr txBox="1"/>
          <p:nvPr/>
        </p:nvSpPr>
        <p:spPr>
          <a:xfrm>
            <a:off x="364490" y="3729355"/>
            <a:ext cx="5097780" cy="2534920"/>
          </a:xfrm>
          <a:prstGeom prst="rect">
            <a:avLst/>
          </a:prstGeom>
        </p:spPr>
        <p:txBody>
          <a:bodyPr>
            <a:noAutofit/>
          </a:bodyPr>
          <a:p>
            <a:pPr marL="0" indent="0"/>
            <a:r>
              <a:rPr lang="zh-CN" altLang="en-US" sz="1600" i="0" dirty="0">
                <a:latin typeface="微软雅黑" panose="020B0503020204020204" charset="-122"/>
                <a:ea typeface="微软雅黑" panose="020B0503020204020204" charset="-122"/>
              </a:rPr>
              <a:t>相比于</a:t>
            </a:r>
            <a:r>
              <a:rPr lang="en-US" altLang="zh-CN" sz="1600" i="0" dirty="0">
                <a:latin typeface="微软雅黑" panose="020B0503020204020204" charset="-122"/>
                <a:ea typeface="微软雅黑" panose="020B0503020204020204" charset="-122"/>
              </a:rPr>
              <a:t>detr</a:t>
            </a:r>
            <a:r>
              <a:rPr lang="zh-CN" altLang="en-US" sz="1600" i="0" dirty="0">
                <a:latin typeface="微软雅黑" panose="020B0503020204020204" charset="-122"/>
                <a:ea typeface="微软雅黑" panose="020B0503020204020204" charset="-122"/>
              </a:rPr>
              <a:t>的对所有点都要去执行</a:t>
            </a:r>
            <a:r>
              <a:rPr lang="en-US" altLang="zh-CN" sz="1600" i="0" dirty="0">
                <a:latin typeface="微软雅黑" panose="020B0503020204020204" charset="-122"/>
                <a:ea typeface="微软雅黑" panose="020B0503020204020204" charset="-122"/>
              </a:rPr>
              <a:t>q*k,deformable detr</a:t>
            </a:r>
            <a:r>
              <a:rPr lang="zh-CN" altLang="en-US" sz="1600" i="0" dirty="0">
                <a:latin typeface="微软雅黑" panose="020B0503020204020204" charset="-122"/>
                <a:ea typeface="微软雅黑" panose="020B0503020204020204" charset="-122"/>
              </a:rPr>
              <a:t>只对有限个参考点执行，降低了复杂度</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endParaRPr>
          </a:p>
          <a:p>
            <a:pPr marL="0" indent="0"/>
            <a:r>
              <a:rPr lang="en-US" altLang="zh-CN" sz="1600" i="0" dirty="0">
                <a:latin typeface="微软雅黑" panose="020B0503020204020204" charset="-122"/>
                <a:ea typeface="微软雅黑" panose="020B0503020204020204" charset="-122"/>
              </a:rPr>
              <a:t>key</a:t>
            </a:r>
            <a:r>
              <a:rPr lang="zh-CN" altLang="en-US" sz="1600" i="0" dirty="0">
                <a:latin typeface="微软雅黑" panose="020B0503020204020204" charset="-122"/>
                <a:ea typeface="微软雅黑" panose="020B0503020204020204" charset="-122"/>
              </a:rPr>
              <a:t>的个数就是一个我们能调整的超参数，而</a:t>
            </a:r>
            <a:r>
              <a:rPr lang="en-US" altLang="zh-CN" sz="1600" i="0" dirty="0">
                <a:latin typeface="微软雅黑" panose="020B0503020204020204" charset="-122"/>
                <a:ea typeface="微软雅黑" panose="020B0503020204020204" charset="-122"/>
              </a:rPr>
              <a:t>key</a:t>
            </a:r>
            <a:r>
              <a:rPr lang="zh-CN" altLang="en-US" sz="1600" i="0" dirty="0">
                <a:latin typeface="微软雅黑" panose="020B0503020204020204" charset="-122"/>
                <a:ea typeface="微软雅黑" panose="020B0503020204020204" charset="-122"/>
              </a:rPr>
              <a:t>的选择（黄色区块）需要神经网络学习得到</a:t>
            </a:r>
            <a:endParaRPr lang="en-US" altLang="zh-CN" sz="1600" i="0"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stretch>
            <a:fillRect/>
          </a:stretch>
        </p:blipFill>
        <p:spPr>
          <a:xfrm>
            <a:off x="0" y="1000760"/>
            <a:ext cx="5826125" cy="27285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911860" y="1306195"/>
            <a:ext cx="11280140" cy="58356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数据集：COCO 2017数据集</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硬件：NVIDIA Tesla V100 GPU</a:t>
            </a:r>
            <a:endParaRPr lang="zh-CN" altLang="en-US"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3"/>
            </p:custDataLst>
          </p:nvPr>
        </p:nvSpPr>
        <p:spPr>
          <a:xfrm>
            <a:off x="455295" y="198374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和</a:t>
            </a:r>
            <a:r>
              <a:rPr lang="en-US" altLang="zh-CN" b="1" dirty="0">
                <a:latin typeface="微软雅黑" panose="020B0503020204020204" charset="-122"/>
                <a:ea typeface="微软雅黑" panose="020B0503020204020204" charset="-122"/>
              </a:rPr>
              <a:t>detr</a:t>
            </a:r>
            <a:r>
              <a:rPr lang="zh-CN" altLang="en-US" b="1" dirty="0">
                <a:latin typeface="微软雅黑" panose="020B0503020204020204" charset="-122"/>
                <a:ea typeface="微软雅黑" panose="020B0503020204020204" charset="-122"/>
              </a:rPr>
              <a:t>比较：</a:t>
            </a:r>
            <a:endParaRPr lang="en-US" altLang="zh-CN" b="1" dirty="0">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4"/>
          <a:stretch>
            <a:fillRect/>
          </a:stretch>
        </p:blipFill>
        <p:spPr>
          <a:xfrm>
            <a:off x="106680" y="2490470"/>
            <a:ext cx="5851525" cy="2183130"/>
          </a:xfrm>
          <a:prstGeom prst="rect">
            <a:avLst/>
          </a:prstGeom>
        </p:spPr>
      </p:pic>
      <p:pic>
        <p:nvPicPr>
          <p:cNvPr id="10" name="图片 9"/>
          <p:cNvPicPr>
            <a:picLocks noChangeAspect="1"/>
          </p:cNvPicPr>
          <p:nvPr/>
        </p:nvPicPr>
        <p:blipFill>
          <a:blip r:embed="rId5"/>
          <a:stretch>
            <a:fillRect/>
          </a:stretch>
        </p:blipFill>
        <p:spPr>
          <a:xfrm>
            <a:off x="455295" y="4557395"/>
            <a:ext cx="5204460" cy="22898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消融实验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567055" y="1351915"/>
            <a:ext cx="11280140" cy="58356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数据集：COCO 2017数据集</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硬件：NVIDIA Tesla V100 GPU</a:t>
            </a:r>
            <a:endParaRPr lang="zh-CN" altLang="en-US"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567055" y="2195195"/>
            <a:ext cx="10210800" cy="34163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rPr>
              <a:t>3.</a:t>
            </a:r>
            <a:r>
              <a:rPr lang="zh-CN" altLang="en-US" dirty="0">
                <a:effectLst/>
                <a:latin typeface="微软雅黑" panose="020B0503020204020204" charset="-122"/>
                <a:ea typeface="微软雅黑" panose="020B0503020204020204" charset="-122"/>
              </a:rPr>
              <a:t>下周计划</a:t>
            </a:r>
            <a:r>
              <a:rPr lang="en-US" altLang="zh-CN" dirty="0">
                <a:effectLst/>
                <a:latin typeface="微软雅黑" panose="020B0503020204020204" charset="-122"/>
                <a:ea typeface="微软雅黑" panose="020B0503020204020204" charset="-122"/>
              </a:rPr>
              <a:t>&amp;</a:t>
            </a:r>
            <a:r>
              <a:rPr lang="zh-CN" altLang="en-US" dirty="0">
                <a:effectLst/>
                <a:latin typeface="微软雅黑" panose="020B0503020204020204" charset="-122"/>
                <a:ea typeface="微软雅黑" panose="020B0503020204020204" charset="-122"/>
              </a:rPr>
              <a:t>基础补齐</a:t>
            </a:r>
            <a:endParaRPr lang="zh-CN" altLang="en-US" dirty="0">
              <a:effectLst/>
              <a:latin typeface="微软雅黑" panose="020B0503020204020204" charset="-122"/>
              <a:ea typeface="微软雅黑" panose="020B0503020204020204" charset="-122"/>
            </a:endParaRPr>
          </a:p>
        </p:txBody>
      </p:sp>
      <p:sp>
        <p:nvSpPr>
          <p:cNvPr id="2" name="文本框 1"/>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深度学习：</a:t>
            </a:r>
            <a:endParaRPr lang="en-US" altLang="zh-CN" b="1" dirty="0">
              <a:latin typeface="微软雅黑" panose="020B0503020204020204" charset="-122"/>
              <a:ea typeface="微软雅黑" panose="020B0503020204020204" charset="-122"/>
            </a:endParaRPr>
          </a:p>
        </p:txBody>
      </p:sp>
      <p:sp>
        <p:nvSpPr>
          <p:cNvPr id="4" name="文本框 3"/>
          <p:cNvSpPr txBox="1"/>
          <p:nvPr/>
        </p:nvSpPr>
        <p:spPr>
          <a:xfrm>
            <a:off x="979170" y="1513840"/>
            <a:ext cx="2676525" cy="5110480"/>
          </a:xfrm>
          <a:prstGeom prst="rect">
            <a:avLst/>
          </a:prstGeom>
          <a:noFill/>
        </p:spPr>
        <p:txBody>
          <a:bodyPr wrap="square" rtlCol="0">
            <a:noAutofit/>
          </a:bodyPr>
          <a:p>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学习吴恩达卷积进阶课</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重新</a:t>
            </a:r>
            <a:r>
              <a:rPr lang="zh-CN" sz="1600" dirty="0">
                <a:solidFill>
                  <a:schemeClr val="tx1"/>
                </a:solidFill>
                <a:latin typeface="微软雅黑" panose="020B0503020204020204" charset="-122"/>
                <a:ea typeface="微软雅黑" panose="020B0503020204020204" charset="-122"/>
              </a:rPr>
              <a:t>改一个</a:t>
            </a:r>
            <a:r>
              <a:rPr lang="en-US" altLang="zh-CN" sz="1600" b="1" dirty="0">
                <a:solidFill>
                  <a:schemeClr val="tx1"/>
                </a:solidFill>
                <a:latin typeface="微软雅黑" panose="020B0503020204020204" charset="-122"/>
                <a:ea typeface="微软雅黑" panose="020B0503020204020204" charset="-122"/>
              </a:rPr>
              <a:t>backbone</a:t>
            </a:r>
            <a:r>
              <a:rPr lang="zh-CN" altLang="en-US" sz="1600" dirty="0">
                <a:solidFill>
                  <a:schemeClr val="tx1"/>
                </a:solidFill>
                <a:latin typeface="微软雅黑" panose="020B0503020204020204" charset="-122"/>
                <a:ea typeface="微软雅黑" panose="020B0503020204020204" charset="-122"/>
              </a:rPr>
              <a:t>改成</a:t>
            </a:r>
            <a:r>
              <a:rPr lang="en-US" altLang="zh-CN" sz="1600" b="1"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以保证对代码的理解</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，凭着自己的理解修改的代码效果更差了</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（上图是原效果，下图是修改后效果，</a:t>
            </a:r>
            <a:r>
              <a:rPr lang="zh-CN" altLang="en-US" sz="1600" b="1" dirty="0">
                <a:solidFill>
                  <a:schemeClr val="tx1"/>
                </a:solidFill>
                <a:latin typeface="微软雅黑" panose="020B0503020204020204" charset="-122"/>
                <a:ea typeface="微软雅黑" panose="020B0503020204020204" charset="-122"/>
              </a:rPr>
              <a:t>只修改架构不用去管下游工作</a:t>
            </a:r>
            <a:r>
              <a:rPr lang="zh-CN" altLang="en-US" sz="1600" dirty="0">
                <a:solidFill>
                  <a:schemeClr val="tx1"/>
                </a:solidFill>
                <a:latin typeface="微软雅黑" panose="020B0503020204020204" charset="-122"/>
                <a:ea typeface="微软雅黑" panose="020B0503020204020204" charset="-122"/>
              </a:rPr>
              <a:t>（是一个时间序列的预测工作））</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r>
              <a:rPr lang="en-US" altLang="zh-CN" sz="1600" dirty="0">
                <a:solidFill>
                  <a:schemeClr val="tx1"/>
                </a:solidFill>
                <a:latin typeface="微软雅黑" panose="020B0503020204020204" charset="-122"/>
                <a:ea typeface="微软雅黑" panose="020B0503020204020204" charset="-122"/>
              </a:rPr>
              <a:t>3.  </a:t>
            </a:r>
            <a:r>
              <a:rPr lang="zh-CN" altLang="en-US" sz="1600" dirty="0">
                <a:solidFill>
                  <a:schemeClr val="tx1"/>
                </a:solidFill>
                <a:latin typeface="微软雅黑" panose="020B0503020204020204" charset="-122"/>
                <a:ea typeface="微软雅黑" panose="020B0503020204020204" charset="-122"/>
              </a:rPr>
              <a:t>下次汇报打算重新讲讲自己对</a:t>
            </a:r>
            <a:r>
              <a:rPr lang="en-US" altLang="zh-CN" sz="1600" b="1"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的理解，不能为了讲而讲，最近敲代码才感觉对</a:t>
            </a:r>
            <a:r>
              <a:rPr lang="en-US" altLang="zh-CN" sz="1600" b="1"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系列的模型稍有了解</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p:txBody>
      </p:sp>
      <p:pic>
        <p:nvPicPr>
          <p:cNvPr id="6" name="图片 5" descr="scores_ecg2"/>
          <p:cNvPicPr>
            <a:picLocks noChangeAspect="1"/>
          </p:cNvPicPr>
          <p:nvPr/>
        </p:nvPicPr>
        <p:blipFill>
          <a:blip r:embed="rId3"/>
          <a:stretch>
            <a:fillRect/>
          </a:stretch>
        </p:blipFill>
        <p:spPr>
          <a:xfrm>
            <a:off x="3858895" y="539750"/>
            <a:ext cx="8216265" cy="2739390"/>
          </a:xfrm>
          <a:prstGeom prst="rect">
            <a:avLst/>
          </a:prstGeom>
        </p:spPr>
      </p:pic>
      <p:pic>
        <p:nvPicPr>
          <p:cNvPr id="5" name="图片 4" descr="微信图片_20241015164347"/>
          <p:cNvPicPr>
            <a:picLocks noChangeAspect="1"/>
          </p:cNvPicPr>
          <p:nvPr/>
        </p:nvPicPr>
        <p:blipFill>
          <a:blip r:embed="rId4"/>
          <a:stretch>
            <a:fillRect/>
          </a:stretch>
        </p:blipFill>
        <p:spPr>
          <a:xfrm>
            <a:off x="3936365" y="4011295"/>
            <a:ext cx="7838440" cy="26130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27997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deformable detr </a:t>
            </a:r>
            <a:r>
              <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代码</a:t>
            </a:r>
            <a:endPar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938890" y="866453"/>
            <a:ext cx="1064260" cy="1599565"/>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rPr>
              <a:t>目</a:t>
            </a:r>
            <a:r>
              <a:rPr kumimoji="0" lang="zh-CN" altLang="en-US" sz="5400" b="0" i="0" u="none" strike="noStrike" kern="1200" cap="none" spc="0" normalizeH="0" baseline="0" noProof="0" dirty="0">
                <a:ln>
                  <a:solidFill>
                    <a:srgbClr val="383987"/>
                  </a:solidFill>
                </a:ln>
                <a:noFill/>
                <a:effectLst/>
                <a:uLnTx/>
                <a:uFillTx/>
                <a:latin typeface="微软雅黑" panose="020B0503020204020204" charset="-122"/>
                <a:ea typeface="微软雅黑" panose="020B0503020204020204" charset="-122"/>
                <a:cs typeface="+mn-cs"/>
              </a:rPr>
              <a:t>录</a:t>
            </a:r>
            <a:endParaRPr kumimoji="0" lang="zh-CN" altLang="en-US" sz="5400" b="0" i="0" u="none" strike="noStrike" kern="1200" cap="none" spc="0" normalizeH="0" baseline="0" noProof="0" dirty="0">
              <a:ln>
                <a:solidFill>
                  <a:srgbClr val="383987"/>
                </a:solidFill>
              </a:ln>
              <a:noFill/>
              <a:effectLst/>
              <a:uLnTx/>
              <a:uFillTx/>
              <a:latin typeface="微软雅黑" panose="020B0503020204020204" charset="-122"/>
              <a:ea typeface="微软雅黑" panose="020B0503020204020204" charset="-122"/>
              <a:cs typeface="+mn-cs"/>
            </a:endParaRPr>
          </a:p>
        </p:txBody>
      </p:sp>
      <p:sp>
        <p:nvSpPr>
          <p:cNvPr id="44" name="矩形 43"/>
          <p:cNvSpPr/>
          <p:nvPr/>
        </p:nvSpPr>
        <p:spPr>
          <a:xfrm>
            <a:off x="1598930" y="1590040"/>
            <a:ext cx="650875" cy="166560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rPr>
              <a:t>CONTENTS</a:t>
            </a:r>
            <a:endParaRPr kumimoji="0" lang="en-US" altLang="zh-CN" sz="2000" b="1"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endParaRPr>
          </a:p>
        </p:txBody>
      </p:sp>
      <p:grpSp>
        <p:nvGrpSpPr>
          <p:cNvPr id="15" name="组合 14"/>
          <p:cNvGrpSpPr/>
          <p:nvPr>
            <p:custDataLst>
              <p:tags r:id="rId2"/>
            </p:custDataLst>
          </p:nvPr>
        </p:nvGrpSpPr>
        <p:grpSpPr>
          <a:xfrm>
            <a:off x="3031524" y="2415834"/>
            <a:ext cx="7442200" cy="2992120"/>
            <a:chOff x="2742599" y="427033"/>
            <a:chExt cx="7442200" cy="2992120"/>
          </a:xfrm>
        </p:grpSpPr>
        <p:sp>
          <p:nvSpPr>
            <p:cNvPr id="16" name="文本框 15"/>
            <p:cNvSpPr txBox="1"/>
            <p:nvPr>
              <p:custDataLst>
                <p:tags r:id="rId3"/>
              </p:custDataLst>
            </p:nvPr>
          </p:nvSpPr>
          <p:spPr>
            <a:xfrm>
              <a:off x="2742599" y="491486"/>
              <a:ext cx="79565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02</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17" name="文本框 16"/>
            <p:cNvSpPr txBox="1"/>
            <p:nvPr>
              <p:custDataLst>
                <p:tags r:id="rId4"/>
              </p:custDataLst>
            </p:nvPr>
          </p:nvSpPr>
          <p:spPr>
            <a:xfrm>
              <a:off x="3700179" y="427033"/>
              <a:ext cx="6484620" cy="2992120"/>
            </a:xfrm>
            <a:prstGeom prst="rect">
              <a:avLst/>
            </a:prstGeom>
            <a:noFill/>
          </p:spPr>
          <p:txBody>
            <a:bodyPr anchor="ctr"/>
            <a:lstStyle/>
            <a:p>
              <a:pPr marL="0" marR="0" lvl="0" algn="ctr" defTabSz="914400" rtl="0" eaLnBrk="1" fontAlgn="auto" latinLnBrk="0" hangingPunct="1">
                <a:lnSpc>
                  <a:spcPct val="100000"/>
                </a:lnSpc>
                <a:spcBef>
                  <a:spcPts val="0"/>
                </a:spcBef>
                <a:buClrTx/>
                <a:buSzTx/>
                <a:buFontTx/>
                <a:buNone/>
              </a:pPr>
              <a:endParaRPr lang="en-US" altLang="zh-CN" sz="2400" dirty="0">
                <a:solidFill>
                  <a:srgbClr val="383987"/>
                </a:solidFill>
                <a:latin typeface="微软雅黑" panose="020B0503020204020204" charset="-122"/>
                <a:ea typeface="微软雅黑" panose="020B0503020204020204" charset="-122"/>
                <a:sym typeface="+mn-ea"/>
              </a:endParaRPr>
            </a:p>
            <a:p>
              <a:pPr marL="0" marR="0" lvl="0" algn="ctr" defTabSz="914400" rtl="0" eaLnBrk="1" fontAlgn="auto" latinLnBrk="0" hangingPunct="1">
                <a:lnSpc>
                  <a:spcPct val="100000"/>
                </a:lnSpc>
                <a:spcBef>
                  <a:spcPts val="0"/>
                </a:spcBef>
                <a:buClrTx/>
                <a:buSzTx/>
                <a:buFontTx/>
                <a:buNone/>
              </a:pPr>
              <a:endParaRPr lang="en-US" altLang="zh-CN" sz="2400" dirty="0">
                <a:solidFill>
                  <a:srgbClr val="383987"/>
                </a:solidFill>
                <a:latin typeface="微软雅黑" panose="020B0503020204020204" charset="-122"/>
                <a:ea typeface="微软雅黑" panose="020B0503020204020204" charset="-122"/>
                <a:sym typeface="+mn-ea"/>
              </a:endParaRPr>
            </a:p>
          </p:txBody>
        </p:sp>
      </p:grpSp>
      <p:sp>
        <p:nvSpPr>
          <p:cNvPr id="8" name="文本框 7"/>
          <p:cNvSpPr txBox="1"/>
          <p:nvPr>
            <p:custDataLst>
              <p:tags r:id="rId5"/>
            </p:custDataLst>
          </p:nvPr>
        </p:nvSpPr>
        <p:spPr>
          <a:xfrm>
            <a:off x="3031490" y="1297940"/>
            <a:ext cx="79565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01</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10" name="文本框 9"/>
          <p:cNvSpPr txBox="1"/>
          <p:nvPr>
            <p:custDataLst>
              <p:tags r:id="rId6"/>
            </p:custDataLst>
          </p:nvPr>
        </p:nvSpPr>
        <p:spPr>
          <a:xfrm>
            <a:off x="3827179" y="3768720"/>
            <a:ext cx="746252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383987"/>
                </a:solidFill>
                <a:latin typeface="微软雅黑" panose="020B0503020204020204" charset="-122"/>
                <a:ea typeface="微软雅黑" panose="020B0503020204020204" charset="-122"/>
                <a:sym typeface="+mn-ea"/>
              </a:rPr>
              <a:t>下周计划&amp;基础补齐</a:t>
            </a:r>
            <a:endParaRPr lang="zh-CN" altLang="en-US" sz="2400" dirty="0">
              <a:solidFill>
                <a:srgbClr val="383987"/>
              </a:solidFill>
              <a:latin typeface="微软雅黑" panose="020B0503020204020204" charset="-122"/>
              <a:ea typeface="微软雅黑" panose="020B0503020204020204" charset="-122"/>
              <a:sym typeface="+mn-ea"/>
            </a:endParaRPr>
          </a:p>
        </p:txBody>
      </p:sp>
      <p:sp>
        <p:nvSpPr>
          <p:cNvPr id="11" name="文本框 10"/>
          <p:cNvSpPr txBox="1"/>
          <p:nvPr>
            <p:custDataLst>
              <p:tags r:id="rId7"/>
            </p:custDataLst>
          </p:nvPr>
        </p:nvSpPr>
        <p:spPr>
          <a:xfrm>
            <a:off x="3500120" y="1405255"/>
            <a:ext cx="830453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383987"/>
                </a:solidFill>
                <a:latin typeface="微软雅黑" panose="020B0503020204020204" charset="-122"/>
                <a:ea typeface="微软雅黑" panose="020B0503020204020204" charset="-122"/>
                <a:sym typeface="+mn-ea"/>
              </a:rPr>
              <a:t>AN IMAGE IS WORTH 16X16 WORDS:</a:t>
            </a:r>
            <a:endParaRPr lang="en-US" altLang="zh-CN" sz="24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383987"/>
                </a:solidFill>
                <a:latin typeface="微软雅黑" panose="020B0503020204020204" charset="-122"/>
                <a:ea typeface="微软雅黑" panose="020B0503020204020204" charset="-122"/>
                <a:sym typeface="+mn-ea"/>
              </a:rPr>
              <a:t>TRANSFORMERS FOR IMAGE RECOGNITION AT SCALE</a:t>
            </a:r>
            <a:endParaRPr lang="en-US" altLang="zh-CN" sz="24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rgbClr val="383987"/>
              </a:solidFill>
              <a:latin typeface="微软雅黑" panose="020B0503020204020204" charset="-122"/>
              <a:ea typeface="微软雅黑" panose="020B0503020204020204" charset="-122"/>
              <a:sym typeface="+mn-ea"/>
            </a:endParaRPr>
          </a:p>
        </p:txBody>
      </p:sp>
      <p:sp>
        <p:nvSpPr>
          <p:cNvPr id="2" name="文本框 1"/>
          <p:cNvSpPr txBox="1"/>
          <p:nvPr>
            <p:custDataLst>
              <p:tags r:id="rId8"/>
            </p:custDataLst>
          </p:nvPr>
        </p:nvSpPr>
        <p:spPr>
          <a:xfrm>
            <a:off x="3031524" y="3707742"/>
            <a:ext cx="79565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03</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3" name="文本框 2"/>
          <p:cNvSpPr txBox="1"/>
          <p:nvPr>
            <p:custDataLst>
              <p:tags r:id="rId9"/>
            </p:custDataLst>
          </p:nvPr>
        </p:nvSpPr>
        <p:spPr>
          <a:xfrm>
            <a:off x="3827179" y="2485385"/>
            <a:ext cx="746252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383987"/>
                </a:solidFill>
                <a:latin typeface="微软雅黑" panose="020B0503020204020204" charset="-122"/>
                <a:ea typeface="微软雅黑" panose="020B0503020204020204" charset="-122"/>
                <a:sym typeface="+mn-ea"/>
              </a:rPr>
              <a:t>DEFORMABLE DETR: DEFORMABLE TRANSFORMERS FOR END-TO-END OBJECT DETECTION</a:t>
            </a:r>
            <a:endParaRPr lang="zh-CN" altLang="en-US" sz="24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pic>
        <p:nvPicPr>
          <p:cNvPr id="7" name="图片 6"/>
          <p:cNvPicPr>
            <a:picLocks noChangeAspect="1"/>
          </p:cNvPicPr>
          <p:nvPr/>
        </p:nvPicPr>
        <p:blipFill>
          <a:blip r:embed="rId2"/>
          <a:stretch>
            <a:fillRect/>
          </a:stretch>
        </p:blipFill>
        <p:spPr>
          <a:xfrm>
            <a:off x="113030" y="93980"/>
            <a:ext cx="7677150" cy="5448300"/>
          </a:xfrm>
          <a:prstGeom prst="rect">
            <a:avLst/>
          </a:prstGeom>
        </p:spPr>
      </p:pic>
      <p:sp>
        <p:nvSpPr>
          <p:cNvPr id="8" name="文本框 7"/>
          <p:cNvSpPr txBox="1"/>
          <p:nvPr/>
        </p:nvSpPr>
        <p:spPr>
          <a:xfrm>
            <a:off x="854710" y="5542280"/>
            <a:ext cx="6096000" cy="337185"/>
          </a:xfrm>
          <a:prstGeom prst="rect">
            <a:avLst/>
          </a:prstGeom>
          <a:noFill/>
        </p:spPr>
        <p:txBody>
          <a:bodyPr wrap="square" rtlCol="0" anchor="t">
            <a:spAutoFit/>
          </a:bodyPr>
          <a:p>
            <a:r>
              <a:rPr lang="en-US" altLang="zh-CN" sz="1600" dirty="0">
                <a:latin typeface="微软雅黑" panose="020B0503020204020204" charset="-122"/>
                <a:ea typeface="微软雅黑" panose="020B0503020204020204" charset="-122"/>
                <a:sym typeface="+mn-ea"/>
              </a:rPr>
              <a:t>ResNet</a:t>
            </a:r>
            <a:r>
              <a:rPr lang="zh-CN" altLang="en-US" sz="1600" dirty="0">
                <a:latin typeface="微软雅黑" panose="020B0503020204020204" charset="-122"/>
                <a:ea typeface="微软雅黑" panose="020B0503020204020204" charset="-122"/>
                <a:sym typeface="+mn-ea"/>
              </a:rPr>
              <a:t>抽取特征，导出</a:t>
            </a:r>
            <a:r>
              <a:rPr lang="en-US" altLang="zh-CN" sz="1600" dirty="0">
                <a:latin typeface="微软雅黑" panose="020B0503020204020204" charset="-122"/>
                <a:ea typeface="微软雅黑" panose="020B0503020204020204" charset="-122"/>
                <a:sym typeface="+mn-ea"/>
              </a:rPr>
              <a:t>2-4</a:t>
            </a:r>
            <a:r>
              <a:rPr lang="zh-CN" altLang="en-US" sz="1600" dirty="0">
                <a:latin typeface="微软雅黑" panose="020B0503020204020204" charset="-122"/>
                <a:ea typeface="微软雅黑" panose="020B0503020204020204" charset="-122"/>
                <a:sym typeface="+mn-ea"/>
              </a:rPr>
              <a:t>层</a:t>
            </a:r>
            <a:endParaRPr lang="zh-CN" altLang="en-US" sz="1600" dirty="0">
              <a:latin typeface="微软雅黑" panose="020B0503020204020204" charset="-122"/>
              <a:ea typeface="微软雅黑" panose="020B050302020402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8" name="文本框 7"/>
          <p:cNvSpPr txBox="1"/>
          <p:nvPr/>
        </p:nvSpPr>
        <p:spPr>
          <a:xfrm>
            <a:off x="854710" y="5542280"/>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抽取出多尺度特征</a:t>
            </a:r>
            <a:endParaRPr lang="zh-CN" altLang="en-US" sz="1600" dirty="0">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2"/>
          <a:stretch>
            <a:fillRect/>
          </a:stretch>
        </p:blipFill>
        <p:spPr>
          <a:xfrm>
            <a:off x="80010" y="122555"/>
            <a:ext cx="7645400" cy="5168900"/>
          </a:xfrm>
          <a:prstGeom prst="rect">
            <a:avLst/>
          </a:prstGeom>
        </p:spPr>
      </p:pic>
      <p:pic>
        <p:nvPicPr>
          <p:cNvPr id="14" name="图片 13"/>
          <p:cNvPicPr>
            <a:picLocks noChangeAspect="1"/>
          </p:cNvPicPr>
          <p:nvPr/>
        </p:nvPicPr>
        <p:blipFill>
          <a:blip r:embed="rId3"/>
          <a:stretch>
            <a:fillRect/>
          </a:stretch>
        </p:blipFill>
        <p:spPr>
          <a:xfrm>
            <a:off x="7052945" y="3641725"/>
            <a:ext cx="5006975" cy="25787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pic>
        <p:nvPicPr>
          <p:cNvPr id="2" name="图片 1"/>
          <p:cNvPicPr/>
          <p:nvPr/>
        </p:nvPicPr>
        <p:blipFill>
          <a:blip r:embed="rId2"/>
          <a:stretch>
            <a:fillRect/>
          </a:stretch>
        </p:blipFill>
        <p:spPr>
          <a:xfrm>
            <a:off x="346710" y="562610"/>
            <a:ext cx="7881620" cy="4331335"/>
          </a:xfrm>
          <a:prstGeom prst="rect">
            <a:avLst/>
          </a:prstGeom>
        </p:spPr>
      </p:pic>
      <p:sp>
        <p:nvSpPr>
          <p:cNvPr id="3" name="文本框 2"/>
          <p:cNvSpPr txBox="1"/>
          <p:nvPr/>
        </p:nvSpPr>
        <p:spPr>
          <a:xfrm>
            <a:off x="594995" y="4893945"/>
            <a:ext cx="6096000" cy="82994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参考点的输出，这里在输入图片之后，没有输入</a:t>
            </a:r>
            <a:r>
              <a:rPr lang="en-US" altLang="zh-CN"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之前就被调用，不过论文里面说是可学习的参考点，我疑惑的地方在于它是如何进行学习迭代的</a:t>
            </a:r>
            <a:endParaRPr lang="zh-CN" altLang="en-US" sz="1600" dirty="0">
              <a:latin typeface="微软雅黑" panose="020B0503020204020204" charset="-122"/>
              <a:ea typeface="微软雅黑" panose="020B0503020204020204" charset="-122"/>
              <a:sym typeface="+mn-ea"/>
            </a:endParaRPr>
          </a:p>
        </p:txBody>
      </p:sp>
      <p:pic>
        <p:nvPicPr>
          <p:cNvPr id="12" name="图片 11"/>
          <p:cNvPicPr>
            <a:picLocks noChangeAspect="1"/>
          </p:cNvPicPr>
          <p:nvPr/>
        </p:nvPicPr>
        <p:blipFill>
          <a:blip r:embed="rId3"/>
          <a:stretch>
            <a:fillRect/>
          </a:stretch>
        </p:blipFill>
        <p:spPr>
          <a:xfrm>
            <a:off x="7247890" y="4140835"/>
            <a:ext cx="4904740" cy="22967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4893945"/>
            <a:ext cx="6096000" cy="107632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然后是内容加上位置编码作为</a:t>
            </a:r>
            <a:r>
              <a:rPr lang="en-US" altLang="zh-CN" sz="1600" dirty="0">
                <a:latin typeface="微软雅黑" panose="020B0503020204020204" charset="-122"/>
                <a:ea typeface="微软雅黑" panose="020B0503020204020204" charset="-122"/>
                <a:sym typeface="+mn-ea"/>
              </a:rPr>
              <a:t>Q</a:t>
            </a:r>
            <a:r>
              <a:rPr lang="zh-CN" altLang="en-US" sz="1600" dirty="0">
                <a:latin typeface="微软雅黑" panose="020B0503020204020204" charset="-122"/>
                <a:ea typeface="微软雅黑" panose="020B0503020204020204" charset="-122"/>
                <a:sym typeface="+mn-ea"/>
              </a:rPr>
              <a:t>，特征图作为</a:t>
            </a:r>
            <a:r>
              <a:rPr lang="en-US" altLang="zh-CN" sz="1600" dirty="0">
                <a:latin typeface="微软雅黑" panose="020B0503020204020204" charset="-122"/>
                <a:ea typeface="微软雅黑" panose="020B0503020204020204" charset="-122"/>
                <a:sym typeface="+mn-ea"/>
              </a:rPr>
              <a:t>V</a:t>
            </a:r>
            <a:r>
              <a:rPr lang="zh-CN" altLang="en-US" sz="1600" dirty="0">
                <a:latin typeface="微软雅黑" panose="020B0503020204020204" charset="-122"/>
                <a:ea typeface="微软雅黑" panose="020B0503020204020204" charset="-122"/>
                <a:sym typeface="+mn-ea"/>
              </a:rPr>
              <a:t>，参考点作为</a:t>
            </a:r>
            <a:r>
              <a:rPr lang="en-US" altLang="zh-CN" sz="1600" dirty="0">
                <a:latin typeface="微软雅黑" panose="020B0503020204020204" charset="-122"/>
                <a:ea typeface="微软雅黑" panose="020B0503020204020204" charset="-122"/>
                <a:sym typeface="+mn-ea"/>
              </a:rPr>
              <a:t>K</a:t>
            </a:r>
            <a:r>
              <a:rPr lang="zh-CN" altLang="en-US" sz="1600" dirty="0">
                <a:latin typeface="微软雅黑" panose="020B0503020204020204" charset="-122"/>
                <a:ea typeface="微软雅黑" panose="020B0503020204020204" charset="-122"/>
                <a:sym typeface="+mn-ea"/>
              </a:rPr>
              <a:t>的输入</a:t>
            </a:r>
            <a:r>
              <a:rPr lang="en-US" altLang="zh-CN"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开始</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强化特征</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。我暂时不是很理解具体强化的逻辑，只是找到了代码位置，代码封装程度极高，对内部具体实现逻辑不是非常清楚</a:t>
            </a:r>
            <a:endParaRPr lang="zh-CN" altLang="en-US" sz="1600" dirty="0">
              <a:latin typeface="微软雅黑" panose="020B0503020204020204" charset="-122"/>
              <a:ea typeface="微软雅黑" panose="020B0503020204020204" charset="-122"/>
              <a:sym typeface="+mn-ea"/>
            </a:endParaRPr>
          </a:p>
        </p:txBody>
      </p:sp>
      <p:pic>
        <p:nvPicPr>
          <p:cNvPr id="5" name="图片 4"/>
          <p:cNvPicPr/>
          <p:nvPr/>
        </p:nvPicPr>
        <p:blipFill>
          <a:blip r:embed="rId2"/>
          <a:stretch>
            <a:fillRect/>
          </a:stretch>
        </p:blipFill>
        <p:spPr>
          <a:xfrm>
            <a:off x="354330" y="-21590"/>
            <a:ext cx="8550910" cy="4915535"/>
          </a:xfrm>
          <a:prstGeom prst="rect">
            <a:avLst/>
          </a:prstGeom>
        </p:spPr>
      </p:pic>
      <p:pic>
        <p:nvPicPr>
          <p:cNvPr id="6" name="图片 5"/>
          <p:cNvPicPr>
            <a:picLocks noChangeAspect="1"/>
          </p:cNvPicPr>
          <p:nvPr/>
        </p:nvPicPr>
        <p:blipFill>
          <a:blip r:embed="rId3"/>
          <a:srcRect l="55637" t="38032" r="24929" b="2715"/>
          <a:stretch>
            <a:fillRect/>
          </a:stretch>
        </p:blipFill>
        <p:spPr>
          <a:xfrm>
            <a:off x="8856345" y="2247265"/>
            <a:ext cx="3198495" cy="43649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4893945"/>
            <a:ext cx="6096000" cy="337185"/>
          </a:xfrm>
          <a:prstGeom prst="rect">
            <a:avLst/>
          </a:prstGeom>
          <a:noFill/>
        </p:spPr>
        <p:txBody>
          <a:bodyPr wrap="square" rtlCol="0" anchor="t">
            <a:spAutoFit/>
          </a:bodyPr>
          <a:p>
            <a:r>
              <a:rPr lang="en-US" altLang="zh-CN" sz="1600" dirty="0">
                <a:latin typeface="微软雅黑" panose="020B0503020204020204" charset="-122"/>
                <a:ea typeface="微软雅黑" panose="020B0503020204020204" charset="-122"/>
                <a:sym typeface="+mn-ea"/>
              </a:rPr>
              <a:t>query</a:t>
            </a:r>
            <a:r>
              <a:rPr lang="zh-CN" altLang="en-US" sz="1600" dirty="0">
                <a:latin typeface="微软雅黑" panose="020B0503020204020204" charset="-122"/>
                <a:ea typeface="微软雅黑" panose="020B0503020204020204" charset="-122"/>
                <a:sym typeface="+mn-ea"/>
              </a:rPr>
              <a:t>先进行自注意，Q K 需要位置编码所以相加</a:t>
            </a:r>
            <a:endParaRPr lang="zh-CN" altLang="en-US" sz="1600" dirty="0">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2"/>
          <a:srcRect l="75795" t="70125" r="6850" b="3387"/>
          <a:stretch>
            <a:fillRect/>
          </a:stretch>
        </p:blipFill>
        <p:spPr>
          <a:xfrm>
            <a:off x="7421245" y="4224655"/>
            <a:ext cx="3496310" cy="23882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4893945"/>
            <a:ext cx="6096000" cy="583565"/>
          </a:xfrm>
          <a:prstGeom prst="rect">
            <a:avLst/>
          </a:prstGeom>
          <a:noFill/>
        </p:spPr>
        <p:txBody>
          <a:bodyPr wrap="square" rtlCol="0" anchor="t">
            <a:spAutoFit/>
          </a:bodyPr>
          <a:p>
            <a:r>
              <a:rPr lang="en-US"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的输出作为</a:t>
            </a:r>
            <a:r>
              <a:rPr lang="en-US" altLang="zh-CN" sz="1600" dirty="0">
                <a:latin typeface="微软雅黑" panose="020B0503020204020204" charset="-122"/>
                <a:ea typeface="微软雅黑" panose="020B0503020204020204" charset="-122"/>
                <a:sym typeface="+mn-ea"/>
              </a:rPr>
              <a:t>V</a:t>
            </a:r>
            <a:r>
              <a:rPr lang="zh-CN" altLang="en-US" sz="1600" dirty="0">
                <a:latin typeface="微软雅黑" panose="020B0503020204020204" charset="-122"/>
                <a:ea typeface="微软雅黑" panose="020B0503020204020204" charset="-122"/>
                <a:sym typeface="+mn-ea"/>
              </a:rPr>
              <a:t>，</a:t>
            </a:r>
            <a:r>
              <a:rPr lang="en-US" altLang="zh-CN" sz="1600" dirty="0">
                <a:latin typeface="微软雅黑" panose="020B0503020204020204" charset="-122"/>
                <a:ea typeface="微软雅黑" panose="020B0503020204020204" charset="-122"/>
                <a:sym typeface="+mn-ea"/>
              </a:rPr>
              <a:t>query</a:t>
            </a:r>
            <a:r>
              <a:rPr lang="zh-CN" altLang="en-US" sz="1600" dirty="0">
                <a:latin typeface="微软雅黑" panose="020B0503020204020204" charset="-122"/>
                <a:ea typeface="微软雅黑" panose="020B0503020204020204" charset="-122"/>
                <a:sym typeface="+mn-ea"/>
              </a:rPr>
              <a:t>的自注意力作为</a:t>
            </a:r>
            <a:r>
              <a:rPr lang="en-US" altLang="zh-CN" sz="1600" dirty="0">
                <a:latin typeface="微软雅黑" panose="020B0503020204020204" charset="-122"/>
                <a:ea typeface="微软雅黑" panose="020B0503020204020204" charset="-122"/>
                <a:sym typeface="+mn-ea"/>
              </a:rPr>
              <a:t>Q</a:t>
            </a:r>
            <a:r>
              <a:rPr lang="zh-CN" altLang="en-US" sz="1600" dirty="0">
                <a:latin typeface="微软雅黑" panose="020B0503020204020204" charset="-122"/>
                <a:ea typeface="微软雅黑" panose="020B0503020204020204" charset="-122"/>
                <a:sym typeface="+mn-ea"/>
              </a:rPr>
              <a:t>，然后输入参考点</a:t>
            </a:r>
            <a:endParaRPr lang="zh-CN" altLang="en-US" sz="1600" dirty="0">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2"/>
          <a:srcRect l="75264" t="16017" r="1517" b="24325"/>
          <a:stretch>
            <a:fillRect/>
          </a:stretch>
        </p:blipFill>
        <p:spPr>
          <a:xfrm>
            <a:off x="8188325" y="2393950"/>
            <a:ext cx="3821430" cy="43948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533209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最后一层之后经过一个</a:t>
            </a:r>
            <a:r>
              <a:rPr lang="en-US" altLang="zh-CN" sz="1600" dirty="0">
                <a:latin typeface="微软雅黑" panose="020B0503020204020204" charset="-122"/>
                <a:ea typeface="微软雅黑" panose="020B0503020204020204" charset="-122"/>
                <a:sym typeface="+mn-ea"/>
              </a:rPr>
              <a:t>FFN</a:t>
            </a:r>
            <a:r>
              <a:rPr lang="zh-CN" altLang="en-US" sz="1600" dirty="0">
                <a:latin typeface="微软雅黑" panose="020B0503020204020204" charset="-122"/>
                <a:ea typeface="微软雅黑" panose="020B0503020204020204" charset="-122"/>
                <a:sym typeface="+mn-ea"/>
              </a:rPr>
              <a:t>层之后输出类别和边框</a:t>
            </a:r>
            <a:endParaRPr lang="zh-CN" altLang="en-US" sz="1600" dirty="0">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2"/>
          <a:srcRect l="74971" t="1363" r="7185" b="75656"/>
          <a:stretch>
            <a:fillRect/>
          </a:stretch>
        </p:blipFill>
        <p:spPr>
          <a:xfrm>
            <a:off x="7812405" y="4510405"/>
            <a:ext cx="2936875" cy="16929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27997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vision Transformer </a:t>
            </a:r>
            <a:r>
              <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代码</a:t>
            </a:r>
            <a:endPar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48939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先把输入的图块按照指定大小分成块</a:t>
            </a:r>
            <a:endParaRPr lang="zh-CN" altLang="en-US" sz="1600" dirty="0">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rcRect t="74122" r="85541"/>
          <a:stretch>
            <a:fillRect/>
          </a:stretch>
        </p:blipFill>
        <p:spPr>
          <a:xfrm>
            <a:off x="8668385" y="4215130"/>
            <a:ext cx="2397760" cy="2307590"/>
          </a:xfrm>
          <a:prstGeom prst="rect">
            <a:avLst/>
          </a:prstGeom>
        </p:spPr>
      </p:pic>
      <p:pic>
        <p:nvPicPr>
          <p:cNvPr id="6" name="图片 5"/>
          <p:cNvPicPr/>
          <p:nvPr/>
        </p:nvPicPr>
        <p:blipFill>
          <a:blip r:embed="rId3"/>
          <a:stretch>
            <a:fillRect/>
          </a:stretch>
        </p:blipFill>
        <p:spPr>
          <a:xfrm>
            <a:off x="88900" y="146050"/>
            <a:ext cx="8468360" cy="45586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340995" y="62147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展平之后通过一个线性层</a:t>
            </a:r>
            <a:endParaRPr lang="zh-CN" altLang="en-US" sz="1600" dirty="0">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rcRect l="21465" t="65979" r="31536" b="10315"/>
          <a:stretch>
            <a:fillRect/>
          </a:stretch>
        </p:blipFill>
        <p:spPr>
          <a:xfrm>
            <a:off x="7025005" y="5040630"/>
            <a:ext cx="5265420" cy="1428115"/>
          </a:xfrm>
          <a:prstGeom prst="rect">
            <a:avLst/>
          </a:prstGeom>
        </p:spPr>
      </p:pic>
      <p:pic>
        <p:nvPicPr>
          <p:cNvPr id="2" name="图片 1"/>
          <p:cNvPicPr/>
          <p:nvPr/>
        </p:nvPicPr>
        <p:blipFill>
          <a:blip r:embed="rId3"/>
          <a:stretch>
            <a:fillRect/>
          </a:stretch>
        </p:blipFill>
        <p:spPr>
          <a:xfrm>
            <a:off x="233680" y="176530"/>
            <a:ext cx="7839075" cy="46253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01</a:t>
            </a:r>
            <a:endPar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6" name="文本框 5"/>
          <p:cNvSpPr txBox="1"/>
          <p:nvPr/>
        </p:nvSpPr>
        <p:spPr>
          <a:xfrm>
            <a:off x="1265555" y="3049270"/>
            <a:ext cx="11768455" cy="77724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AN IMAGE IS WORTH 16X16 WORDS:</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TRANSFORMERS FOR IMAGE RECOGNITION AT SCALE</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 </a:t>
            </a:r>
            <a:endParaRPr lang="en-US" altLang="zh-CN" sz="36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277495" y="60877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加上一个可学习的的</a:t>
            </a:r>
            <a:r>
              <a:rPr lang="en-US" altLang="zh-CN" sz="1600" dirty="0">
                <a:latin typeface="微软雅黑" panose="020B0503020204020204" charset="-122"/>
                <a:ea typeface="微软雅黑" panose="020B0503020204020204" charset="-122"/>
                <a:sym typeface="+mn-ea"/>
              </a:rPr>
              <a:t>class</a:t>
            </a:r>
            <a:r>
              <a:rPr lang="zh-CN" altLang="en-US" sz="1600" dirty="0">
                <a:latin typeface="微软雅黑" panose="020B0503020204020204" charset="-122"/>
                <a:ea typeface="微软雅黑" panose="020B0503020204020204" charset="-122"/>
                <a:sym typeface="+mn-ea"/>
              </a:rPr>
              <a:t>，其位置编码一直是</a:t>
            </a:r>
            <a:r>
              <a:rPr lang="en-US" altLang="zh-CN" sz="1600" dirty="0">
                <a:latin typeface="微软雅黑" panose="020B0503020204020204" charset="-122"/>
                <a:ea typeface="微软雅黑" panose="020B0503020204020204" charset="-122"/>
                <a:sym typeface="+mn-ea"/>
              </a:rPr>
              <a:t>0</a:t>
            </a:r>
            <a:endParaRPr lang="en-US" altLang="zh-CN" sz="1600" dirty="0">
              <a:latin typeface="微软雅黑" panose="020B0503020204020204" charset="-122"/>
              <a:ea typeface="微软雅黑" panose="020B0503020204020204" charset="-122"/>
              <a:sym typeface="+mn-ea"/>
            </a:endParaRPr>
          </a:p>
        </p:txBody>
      </p:sp>
      <p:pic>
        <p:nvPicPr>
          <p:cNvPr id="2" name="图片 1"/>
          <p:cNvPicPr/>
          <p:nvPr/>
        </p:nvPicPr>
        <p:blipFill>
          <a:blip r:embed="rId2"/>
          <a:stretch>
            <a:fillRect/>
          </a:stretch>
        </p:blipFill>
        <p:spPr>
          <a:xfrm>
            <a:off x="7233920" y="4129405"/>
            <a:ext cx="4190365" cy="2295525"/>
          </a:xfrm>
          <a:prstGeom prst="rect">
            <a:avLst/>
          </a:prstGeom>
        </p:spPr>
      </p:pic>
      <p:pic>
        <p:nvPicPr>
          <p:cNvPr id="6" name="图片 5"/>
          <p:cNvPicPr/>
          <p:nvPr/>
        </p:nvPicPr>
        <p:blipFill>
          <a:blip r:embed="rId3"/>
          <a:stretch>
            <a:fillRect/>
          </a:stretch>
        </p:blipFill>
        <p:spPr>
          <a:xfrm>
            <a:off x="0" y="80010"/>
            <a:ext cx="7027545" cy="60083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83185" y="5892800"/>
            <a:ext cx="6096000" cy="58356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输入</a:t>
            </a:r>
            <a:r>
              <a:rPr lang="en-US" altLang="zh-CN"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，归一化之后做一个注意力机制，连接上一个残差，然后归一化之后进过一个线性层。</a:t>
            </a:r>
            <a:endParaRPr lang="zh-CN" altLang="en-US" sz="1600" dirty="0">
              <a:latin typeface="微软雅黑" panose="020B0503020204020204" charset="-122"/>
              <a:ea typeface="微软雅黑" panose="020B0503020204020204" charset="-122"/>
              <a:sym typeface="+mn-ea"/>
            </a:endParaRPr>
          </a:p>
        </p:txBody>
      </p:sp>
      <p:pic>
        <p:nvPicPr>
          <p:cNvPr id="5" name="图片 4"/>
          <p:cNvPicPr/>
          <p:nvPr/>
        </p:nvPicPr>
        <p:blipFill>
          <a:blip r:embed="rId2"/>
          <a:stretch>
            <a:fillRect/>
          </a:stretch>
        </p:blipFill>
        <p:spPr>
          <a:xfrm>
            <a:off x="8793163" y="273050"/>
            <a:ext cx="2657475" cy="5448300"/>
          </a:xfrm>
          <a:prstGeom prst="rect">
            <a:avLst/>
          </a:prstGeom>
        </p:spPr>
      </p:pic>
      <p:pic>
        <p:nvPicPr>
          <p:cNvPr id="6" name="图片 5"/>
          <p:cNvPicPr/>
          <p:nvPr/>
        </p:nvPicPr>
        <p:blipFill>
          <a:blip r:embed="rId3"/>
          <a:stretch>
            <a:fillRect/>
          </a:stretch>
        </p:blipFill>
        <p:spPr>
          <a:xfrm>
            <a:off x="0" y="59690"/>
            <a:ext cx="8361680" cy="5511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277495" y="48939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最后对应原来位置编码</a:t>
            </a:r>
            <a:r>
              <a:rPr lang="en-US" altLang="zh-CN" sz="1600" dirty="0">
                <a:latin typeface="微软雅黑" panose="020B0503020204020204" charset="-122"/>
                <a:ea typeface="微软雅黑" panose="020B0503020204020204" charset="-122"/>
                <a:sym typeface="+mn-ea"/>
              </a:rPr>
              <a:t>0</a:t>
            </a:r>
            <a:r>
              <a:rPr lang="zh-CN" altLang="en-US" sz="1600" dirty="0">
                <a:latin typeface="微软雅黑" panose="020B0503020204020204" charset="-122"/>
                <a:ea typeface="微软雅黑" panose="020B0503020204020204" charset="-122"/>
                <a:sym typeface="+mn-ea"/>
              </a:rPr>
              <a:t>的地方，可以去经过一个线性层输出</a:t>
            </a:r>
            <a:r>
              <a:rPr lang="en-US" altLang="zh-CN" sz="1600" dirty="0">
                <a:latin typeface="微软雅黑" panose="020B0503020204020204" charset="-122"/>
                <a:ea typeface="微软雅黑" panose="020B0503020204020204" charset="-122"/>
                <a:sym typeface="+mn-ea"/>
              </a:rPr>
              <a:t>class</a:t>
            </a:r>
            <a:endParaRPr lang="zh-CN" altLang="en-US" sz="1600" dirty="0">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7877175" y="1581150"/>
            <a:ext cx="2381250" cy="3086100"/>
          </a:xfrm>
          <a:prstGeom prst="rect">
            <a:avLst/>
          </a:prstGeom>
        </p:spPr>
      </p:pic>
      <p:pic>
        <p:nvPicPr>
          <p:cNvPr id="6" name="图片 5"/>
          <p:cNvPicPr/>
          <p:nvPr/>
        </p:nvPicPr>
        <p:blipFill>
          <a:blip r:embed="rId3"/>
          <a:stretch>
            <a:fillRect/>
          </a:stretch>
        </p:blipFill>
        <p:spPr>
          <a:xfrm>
            <a:off x="141605" y="471805"/>
            <a:ext cx="7649210" cy="44221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1445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THANKS</a:t>
            </a:r>
            <a:endPar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2" name="文本框 1"/>
          <p:cNvSpPr txBox="1"/>
          <p:nvPr/>
        </p:nvSpPr>
        <p:spPr>
          <a:xfrm>
            <a:off x="934085" y="3540760"/>
            <a:ext cx="4176395"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383987"/>
                </a:solidFill>
                <a:effectLst/>
                <a:uLnTx/>
                <a:uFillTx/>
                <a:latin typeface="微软雅黑" panose="020B0503020204020204" charset="-122"/>
                <a:ea typeface="微软雅黑" panose="020B0503020204020204" charset="-122"/>
                <a:cs typeface="+mn-cs"/>
              </a:rPr>
              <a:t>谢谢观看</a:t>
            </a:r>
            <a:endParaRPr kumimoji="0" lang="zh-CN" altLang="en-US" sz="2400" b="0" i="0" u="none" strike="noStrike" kern="1200" cap="none" spc="0" normalizeH="0" baseline="0" noProof="0">
              <a:ln>
                <a:noFill/>
              </a:ln>
              <a:solidFill>
                <a:srgbClr val="383987"/>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概述</a:t>
            </a:r>
            <a:endParaRPr lang="zh-CN" altLang="en-US" sz="2000" b="1" dirty="0"/>
          </a:p>
        </p:txBody>
      </p:sp>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effectLst/>
                <a:latin typeface="微软雅黑" panose="020B0503020204020204" charset="-122"/>
                <a:ea typeface="微软雅黑" panose="020B0503020204020204" charset="-122"/>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任务：</a:t>
            </a:r>
            <a:endParaRPr lang="en-US" altLang="zh-CN" b="1" dirty="0">
              <a:latin typeface="微软雅黑" panose="020B0503020204020204" charset="-122"/>
              <a:ea typeface="微软雅黑" panose="020B0503020204020204" charset="-122"/>
            </a:endParaRPr>
          </a:p>
        </p:txBody>
      </p:sp>
      <p:sp>
        <p:nvSpPr>
          <p:cNvPr id="8" name="文本框 7"/>
          <p:cNvSpPr txBox="1"/>
          <p:nvPr/>
        </p:nvSpPr>
        <p:spPr>
          <a:xfrm>
            <a:off x="286385" y="2472055"/>
            <a:ext cx="971994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a:t>
            </a:r>
            <a:r>
              <a:rPr lang="zh-CN" altLang="en-US" sz="1600" dirty="0">
                <a:solidFill>
                  <a:schemeClr val="tx1"/>
                </a:solidFill>
                <a:latin typeface="微软雅黑" panose="020B0503020204020204" charset="-122"/>
                <a:ea typeface="微软雅黑" panose="020B0503020204020204" charset="-122"/>
              </a:rPr>
              <a:t>解决</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在处理</a:t>
            </a:r>
            <a:r>
              <a:rPr lang="en-US" altLang="zh-CN" sz="1600" dirty="0">
                <a:solidFill>
                  <a:schemeClr val="tx1"/>
                </a:solidFill>
                <a:latin typeface="微软雅黑" panose="020B0503020204020204" charset="-122"/>
                <a:ea typeface="微软雅黑" panose="020B0503020204020204" charset="-122"/>
              </a:rPr>
              <a:t>cv</a:t>
            </a:r>
            <a:r>
              <a:rPr lang="zh-CN" altLang="en-US" sz="1600" dirty="0">
                <a:solidFill>
                  <a:schemeClr val="tx1"/>
                </a:solidFill>
                <a:latin typeface="微软雅黑" panose="020B0503020204020204" charset="-122"/>
                <a:ea typeface="微软雅黑" panose="020B0503020204020204" charset="-122"/>
              </a:rPr>
              <a:t>问题上要单独处理一个像素点的</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   o(n</a:t>
            </a:r>
            <a:r>
              <a:rPr lang="en-US" altLang="zh-CN" sz="1600" baseline="30000" dirty="0">
                <a:solidFill>
                  <a:schemeClr val="tx1"/>
                </a:solidFill>
                <a:latin typeface="微软雅黑" panose="020B0503020204020204" charset="-122"/>
                <a:ea typeface="微软雅黑" panose="020B0503020204020204" charset="-122"/>
              </a:rPr>
              <a:t>2</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太过复杂的问题</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a:t>
            </a:r>
            <a:r>
              <a:rPr lang="zh-CN" altLang="en-US" sz="1600" dirty="0">
                <a:solidFill>
                  <a:schemeClr val="tx1"/>
                </a:solidFill>
                <a:latin typeface="微软雅黑" panose="020B0503020204020204" charset="-122"/>
                <a:ea typeface="微软雅黑" panose="020B0503020204020204" charset="-122"/>
              </a:rPr>
              <a:t>解决原先</a:t>
            </a:r>
            <a:r>
              <a:rPr lang="en-US" altLang="zh-CN" sz="1600" dirty="0">
                <a:solidFill>
                  <a:schemeClr val="tx1"/>
                </a:solidFill>
                <a:latin typeface="微软雅黑" panose="020B0503020204020204" charset="-122"/>
                <a:ea typeface="微软雅黑" panose="020B0503020204020204" charset="-122"/>
              </a:rPr>
              <a:t>CNN</a:t>
            </a:r>
            <a:r>
              <a:rPr lang="zh-CN" altLang="en-US" sz="1600" dirty="0">
                <a:solidFill>
                  <a:schemeClr val="tx1"/>
                </a:solidFill>
                <a:latin typeface="微软雅黑" panose="020B0503020204020204" charset="-122"/>
                <a:ea typeface="微软雅黑" panose="020B0503020204020204" charset="-122"/>
              </a:rPr>
              <a:t>等具有太多针对视觉问题的先验知识（归纳偏</a:t>
            </a:r>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 </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置），这样无法实现把</a:t>
            </a:r>
            <a:r>
              <a:rPr lang="en-US" altLang="zh-CN" sz="1600" dirty="0">
                <a:solidFill>
                  <a:schemeClr val="tx1"/>
                </a:solidFill>
                <a:latin typeface="微软雅黑" panose="020B0503020204020204" charset="-122"/>
                <a:ea typeface="微软雅黑" panose="020B0503020204020204" charset="-122"/>
              </a:rPr>
              <a:t>cv</a:t>
            </a:r>
            <a:r>
              <a:rPr lang="zh-CN" altLang="en-US" sz="1600" dirty="0">
                <a:solidFill>
                  <a:schemeClr val="tx1"/>
                </a:solidFill>
                <a:latin typeface="微软雅黑" panose="020B0503020204020204" charset="-122"/>
                <a:ea typeface="微软雅黑" panose="020B0503020204020204" charset="-122"/>
              </a:rPr>
              <a:t>问题当做</a:t>
            </a:r>
            <a:r>
              <a:rPr lang="en-US" altLang="zh-CN" sz="1600" dirty="0">
                <a:solidFill>
                  <a:schemeClr val="tx1"/>
                </a:solidFill>
                <a:latin typeface="微软雅黑" panose="020B0503020204020204" charset="-122"/>
                <a:ea typeface="微软雅黑" panose="020B0503020204020204" charset="-122"/>
              </a:rPr>
              <a:t>nlp</a:t>
            </a:r>
            <a:r>
              <a:rPr lang="zh-CN" altLang="en-US" sz="1600" dirty="0">
                <a:solidFill>
                  <a:schemeClr val="tx1"/>
                </a:solidFill>
                <a:latin typeface="微软雅黑" panose="020B0503020204020204" charset="-122"/>
                <a:ea typeface="微软雅黑" panose="020B0503020204020204" charset="-122"/>
              </a:rPr>
              <a:t>问题来解决</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11" name="文本框 10"/>
          <p:cNvSpPr txBox="1"/>
          <p:nvPr>
            <p:custDataLst>
              <p:tags r:id="rId3"/>
            </p:custDataLst>
          </p:nvPr>
        </p:nvSpPr>
        <p:spPr>
          <a:xfrm>
            <a:off x="455295" y="205676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动机：</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4"/>
            </p:custDataLst>
          </p:nvPr>
        </p:nvSpPr>
        <p:spPr>
          <a:xfrm>
            <a:off x="455295" y="348742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整体</a:t>
            </a:r>
            <a:r>
              <a:rPr lang="zh-CN" altLang="en-US" b="1" dirty="0">
                <a:latin typeface="微软雅黑" panose="020B0503020204020204" charset="-122"/>
                <a:ea typeface="微软雅黑" panose="020B0503020204020204" charset="-122"/>
              </a:rPr>
              <a:t>思路：</a:t>
            </a:r>
            <a:endParaRPr lang="en-US" altLang="zh-CN" b="1" dirty="0">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455295" y="505333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贡献：</a:t>
            </a:r>
            <a:endParaRPr lang="en-US" altLang="zh-CN" b="1" dirty="0">
              <a:latin typeface="微软雅黑" panose="020B0503020204020204" charset="-122"/>
              <a:ea typeface="微软雅黑" panose="020B0503020204020204" charset="-122"/>
            </a:endParaRPr>
          </a:p>
        </p:txBody>
      </p:sp>
      <p:sp>
        <p:nvSpPr>
          <p:cNvPr id="9" name="文本框 8"/>
          <p:cNvSpPr txBox="1"/>
          <p:nvPr/>
        </p:nvSpPr>
        <p:spPr>
          <a:xfrm>
            <a:off x="724535" y="5537200"/>
            <a:ext cx="10685145" cy="583565"/>
          </a:xfrm>
          <a:prstGeom prst="rect">
            <a:avLst/>
          </a:prstGeom>
          <a:noFill/>
        </p:spPr>
        <p:txBody>
          <a:bodyPr wrap="square" rtlCol="0" anchor="t">
            <a:spAutoFit/>
          </a:bodyPr>
          <a:p>
            <a:pPr marL="0" lvl="0" indent="0">
              <a:buNone/>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提出了把图片切分为等大小的</a:t>
            </a:r>
            <a:r>
              <a:rPr lang="en-US" altLang="zh-CN" sz="1600" dirty="0">
                <a:latin typeface="微软雅黑" panose="020B0503020204020204" charset="-122"/>
                <a:ea typeface="微软雅黑" panose="020B0503020204020204" charset="-122"/>
                <a:sym typeface="+mn-ea"/>
              </a:rPr>
              <a:t>batch</a:t>
            </a:r>
            <a:r>
              <a:rPr lang="zh-CN" altLang="en-US" sz="1600" dirty="0">
                <a:latin typeface="微软雅黑" panose="020B0503020204020204" charset="-122"/>
                <a:ea typeface="微软雅黑" panose="020B0503020204020204" charset="-122"/>
                <a:sym typeface="+mn-ea"/>
              </a:rPr>
              <a:t>，将</a:t>
            </a:r>
            <a:r>
              <a:rPr lang="en-US" altLang="zh-CN" sz="1600" dirty="0">
                <a:latin typeface="微软雅黑" panose="020B0503020204020204" charset="-122"/>
                <a:ea typeface="微软雅黑" panose="020B0503020204020204" charset="-122"/>
                <a:sym typeface="+mn-ea"/>
              </a:rPr>
              <a:t>Transformer</a:t>
            </a:r>
            <a:r>
              <a:rPr lang="zh-CN" altLang="en-US" sz="1600" dirty="0">
                <a:latin typeface="微软雅黑" panose="020B0503020204020204" charset="-122"/>
                <a:ea typeface="微软雅黑" panose="020B0503020204020204" charset="-122"/>
                <a:sym typeface="+mn-ea"/>
              </a:rPr>
              <a:t>直接应用到了</a:t>
            </a:r>
            <a:r>
              <a:rPr lang="en-US" altLang="zh-CN" sz="1600" dirty="0">
                <a:latin typeface="微软雅黑" panose="020B0503020204020204" charset="-122"/>
                <a:ea typeface="微软雅黑" panose="020B0503020204020204" charset="-122"/>
                <a:sym typeface="+mn-ea"/>
              </a:rPr>
              <a:t>cv</a:t>
            </a:r>
            <a:r>
              <a:rPr lang="zh-CN" altLang="en-US" sz="1600" dirty="0">
                <a:latin typeface="微软雅黑" panose="020B0503020204020204" charset="-122"/>
                <a:ea typeface="微软雅黑" panose="020B0503020204020204" charset="-122"/>
                <a:sym typeface="+mn-ea"/>
              </a:rPr>
              <a:t>任务里面</a:t>
            </a:r>
            <a:endParaRPr lang="zh-CN" altLang="en-US"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2.</a:t>
            </a:r>
            <a:r>
              <a:rPr lang="zh-CN" altLang="en-US" sz="1600" dirty="0">
                <a:latin typeface="微软雅黑" panose="020B0503020204020204" charset="-122"/>
                <a:ea typeface="微软雅黑" panose="020B0503020204020204" charset="-122"/>
                <a:sym typeface="+mn-ea"/>
              </a:rPr>
              <a:t>利用</a:t>
            </a:r>
            <a:r>
              <a:rPr lang="en-US" altLang="zh-CN" sz="1600" dirty="0">
                <a:latin typeface="微软雅黑" panose="020B0503020204020204" charset="-122"/>
                <a:ea typeface="微软雅黑" panose="020B0503020204020204" charset="-122"/>
                <a:sym typeface="+mn-ea"/>
              </a:rPr>
              <a:t>Transformer</a:t>
            </a:r>
            <a:r>
              <a:rPr lang="zh-CN" altLang="en-US" sz="1600" dirty="0">
                <a:latin typeface="微软雅黑" panose="020B0503020204020204" charset="-122"/>
                <a:ea typeface="微软雅黑" panose="020B0503020204020204" charset="-122"/>
                <a:sym typeface="+mn-ea"/>
              </a:rPr>
              <a:t>，实现了预训练数据集大小对模型效果增益几乎无饱和的预期</a:t>
            </a:r>
            <a:endParaRPr lang="zh-CN" altLang="en-US" sz="1600" dirty="0">
              <a:latin typeface="微软雅黑" panose="020B0503020204020204" charset="-122"/>
              <a:ea typeface="微软雅黑" panose="020B0503020204020204" charset="-122"/>
              <a:sym typeface="+mn-ea"/>
            </a:endParaRPr>
          </a:p>
        </p:txBody>
      </p:sp>
      <p:sp>
        <p:nvSpPr>
          <p:cNvPr id="10" name="文本框 9"/>
          <p:cNvSpPr txBox="1"/>
          <p:nvPr/>
        </p:nvSpPr>
        <p:spPr>
          <a:xfrm>
            <a:off x="286385" y="1457325"/>
            <a:ext cx="6884035"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直接应用</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到目标检测任务，把视觉当做自然语言处理</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205105" y="3982085"/>
            <a:ext cx="836104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a:t>
            </a:r>
            <a:r>
              <a:rPr lang="zh-CN" altLang="en-US" sz="1600" dirty="0">
                <a:solidFill>
                  <a:schemeClr val="tx1"/>
                </a:solidFill>
                <a:latin typeface="微软雅黑" panose="020B0503020204020204" charset="-122"/>
                <a:ea typeface="微软雅黑" panose="020B0503020204020204" charset="-122"/>
              </a:rPr>
              <a:t>把图片打成</a:t>
            </a:r>
            <a:r>
              <a:rPr lang="en-US" altLang="zh-CN" sz="1600" dirty="0">
                <a:solidFill>
                  <a:schemeClr val="tx1"/>
                </a:solidFill>
                <a:latin typeface="微软雅黑" panose="020B0503020204020204" charset="-122"/>
                <a:ea typeface="微软雅黑" panose="020B0503020204020204" charset="-122"/>
              </a:rPr>
              <a:t>16*16</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patch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a:t>
            </a:r>
            <a:r>
              <a:rPr lang="zh-CN" altLang="en-US" sz="1600" dirty="0">
                <a:solidFill>
                  <a:schemeClr val="tx1"/>
                </a:solidFill>
                <a:latin typeface="微软雅黑" panose="020B0503020204020204" charset="-122"/>
                <a:ea typeface="微软雅黑" panose="020B0503020204020204" charset="-122"/>
              </a:rPr>
              <a:t>在经过线性层后加入位置编码后加入一个</a:t>
            </a:r>
            <a:r>
              <a:rPr lang="en-US" altLang="zh-CN" sz="1600" dirty="0">
                <a:solidFill>
                  <a:schemeClr val="tx1"/>
                </a:solidFill>
                <a:latin typeface="微软雅黑" panose="020B0503020204020204" charset="-122"/>
                <a:ea typeface="微软雅黑" panose="020B0503020204020204" charset="-122"/>
              </a:rPr>
              <a:t>class</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token</a:t>
            </a:r>
            <a:r>
              <a:rPr lang="zh-CN" altLang="en-US" sz="1600" dirty="0">
                <a:solidFill>
                  <a:schemeClr val="tx1"/>
                </a:solidFill>
                <a:latin typeface="微软雅黑" panose="020B0503020204020204" charset="-122"/>
                <a:ea typeface="微软雅黑" panose="020B0503020204020204" charset="-122"/>
              </a:rPr>
              <a:t>为</a:t>
            </a:r>
            <a:r>
              <a:rPr lang="en-US" altLang="zh-CN" sz="1600" dirty="0">
                <a:solidFill>
                  <a:schemeClr val="tx1"/>
                </a:solidFill>
                <a:latin typeface="微软雅黑" panose="020B0503020204020204" charset="-122"/>
                <a:ea typeface="微软雅黑" panose="020B0503020204020204" charset="-122"/>
              </a:rPr>
              <a:t>0</a:t>
            </a:r>
            <a:r>
              <a:rPr lang="zh-CN" altLang="en-US" sz="1600" dirty="0">
                <a:solidFill>
                  <a:schemeClr val="tx1"/>
                </a:solidFill>
                <a:latin typeface="微软雅黑" panose="020B0503020204020204" charset="-122"/>
                <a:ea typeface="微软雅黑" panose="020B0503020204020204" charset="-122"/>
              </a:rPr>
              <a:t>）</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3.</a:t>
            </a:r>
            <a:r>
              <a:rPr lang="zh-CN" altLang="en-US" sz="1600" dirty="0">
                <a:solidFill>
                  <a:schemeClr val="tx1"/>
                </a:solidFill>
                <a:latin typeface="微软雅黑" panose="020B0503020204020204" charset="-122"/>
                <a:ea typeface="微软雅黑" panose="020B0503020204020204" charset="-122"/>
              </a:rPr>
              <a:t>经过</a:t>
            </a:r>
            <a:r>
              <a:rPr lang="en-US" altLang="zh-CN" sz="1600" dirty="0">
                <a:solidFill>
                  <a:schemeClr val="tx1"/>
                </a:solidFill>
                <a:latin typeface="微软雅黑" panose="020B0503020204020204" charset="-122"/>
                <a:ea typeface="微软雅黑" panose="020B0503020204020204" charset="-122"/>
              </a:rPr>
              <a:t>L</a:t>
            </a:r>
            <a:r>
              <a:rPr lang="zh-CN" altLang="en-US" sz="1600" dirty="0">
                <a:solidFill>
                  <a:schemeClr val="tx1"/>
                </a:solidFill>
                <a:latin typeface="微软雅黑" panose="020B0503020204020204" charset="-122"/>
                <a:ea typeface="微软雅黑" panose="020B0503020204020204" charset="-122"/>
              </a:rPr>
              <a:t>层</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循环之后取</a:t>
            </a:r>
            <a:r>
              <a:rPr lang="en-US" altLang="zh-CN" sz="1600" dirty="0">
                <a:solidFill>
                  <a:schemeClr val="tx1"/>
                </a:solidFill>
                <a:latin typeface="微软雅黑" panose="020B0503020204020204" charset="-122"/>
                <a:ea typeface="微软雅黑" panose="020B0503020204020204" charset="-122"/>
              </a:rPr>
              <a:t>class</a:t>
            </a:r>
            <a:r>
              <a:rPr lang="zh-CN" altLang="en-US" sz="1600" dirty="0">
                <a:solidFill>
                  <a:schemeClr val="tx1"/>
                </a:solidFill>
                <a:latin typeface="微软雅黑" panose="020B0503020204020204" charset="-122"/>
                <a:ea typeface="微软雅黑" panose="020B0503020204020204" charset="-122"/>
              </a:rPr>
              <a:t>对应的输出作为分类预</a:t>
            </a:r>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 </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测</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22" name="文本框 21"/>
          <p:cNvSpPr txBox="1"/>
          <p:nvPr/>
        </p:nvSpPr>
        <p:spPr>
          <a:xfrm>
            <a:off x="632460" y="1000760"/>
            <a:ext cx="5574030" cy="2061210"/>
          </a:xfrm>
          <a:prstGeom prst="rect">
            <a:avLst/>
          </a:prstGeom>
        </p:spPr>
        <p:txBody>
          <a:bodyPr wrap="square">
            <a:spAutoFit/>
          </a:bodyPr>
          <a:p>
            <a:pPr marL="0" indent="0"/>
            <a:r>
              <a:rPr lang="zh-CN" altLang="en-US" sz="1600" b="0" i="0" dirty="0">
                <a:latin typeface="微软雅黑" panose="020B0503020204020204" charset="-122"/>
                <a:ea typeface="微软雅黑" panose="020B0503020204020204" charset="-122"/>
              </a:rPr>
              <a:t>先把图打成</a:t>
            </a:r>
            <a:r>
              <a:rPr lang="en-US" altLang="zh-CN" sz="1600" b="1" i="0" dirty="0">
                <a:latin typeface="微软雅黑" panose="020B0503020204020204" charset="-122"/>
                <a:ea typeface="微软雅黑" panose="020B0503020204020204" charset="-122"/>
              </a:rPr>
              <a:t>patch</a:t>
            </a:r>
            <a:r>
              <a:rPr lang="zh-CN" altLang="en-US" sz="1600" b="0" i="0" dirty="0">
                <a:latin typeface="微软雅黑" panose="020B0503020204020204" charset="-122"/>
                <a:ea typeface="微软雅黑" panose="020B0503020204020204" charset="-122"/>
              </a:rPr>
              <a:t>，然后为了保存图片的顺序加上</a:t>
            </a:r>
            <a:r>
              <a:rPr lang="en-US" altLang="zh-CN" sz="1600" b="0" i="0" dirty="0">
                <a:latin typeface="微软雅黑" panose="020B0503020204020204" charset="-122"/>
                <a:ea typeface="微软雅黑" panose="020B0503020204020204" charset="-122"/>
              </a:rPr>
              <a:t>position embedding</a:t>
            </a:r>
            <a:r>
              <a:rPr lang="zh-CN" altLang="en-US" sz="1600" b="0" i="0" dirty="0">
                <a:latin typeface="微软雅黑" panose="020B0503020204020204" charset="-122"/>
                <a:ea typeface="微软雅黑" panose="020B0503020204020204" charset="-122"/>
              </a:rPr>
              <a:t>之后通过线性层展平特征</a:t>
            </a:r>
            <a:endParaRPr lang="zh-CN" altLang="en-US" sz="1600" b="0" i="0" dirty="0">
              <a:latin typeface="微软雅黑" panose="020B0503020204020204" charset="-122"/>
              <a:ea typeface="微软雅黑" panose="020B0503020204020204" charset="-122"/>
            </a:endParaRPr>
          </a:p>
          <a:p>
            <a:pPr marL="0" indent="0"/>
            <a:endParaRPr lang="zh-CN" altLang="en-US" sz="1600" b="0" i="0" dirty="0">
              <a:latin typeface="微软雅黑" panose="020B0503020204020204" charset="-122"/>
              <a:ea typeface="微软雅黑" panose="020B0503020204020204" charset="-122"/>
            </a:endParaRPr>
          </a:p>
          <a:p>
            <a:pPr marL="0" indent="0"/>
            <a:r>
              <a:rPr lang="zh-CN" altLang="en-US" sz="1600" b="0" i="0" dirty="0">
                <a:latin typeface="微软雅黑" panose="020B0503020204020204" charset="-122"/>
                <a:ea typeface="微软雅黑" panose="020B0503020204020204" charset="-122"/>
              </a:rPr>
              <a:t>同时加入一个可学习的类别</a:t>
            </a:r>
            <a:r>
              <a:rPr lang="en-US" altLang="zh-CN" sz="1600" b="0" i="0" dirty="0">
                <a:latin typeface="微软雅黑" panose="020B0503020204020204" charset="-122"/>
                <a:ea typeface="微软雅黑" panose="020B0503020204020204" charset="-122"/>
              </a:rPr>
              <a:t>embedding--</a:t>
            </a:r>
            <a:r>
              <a:rPr lang="zh-CN" altLang="en-US" sz="1600" b="1" i="0" dirty="0">
                <a:latin typeface="微软雅黑" panose="020B0503020204020204" charset="-122"/>
                <a:ea typeface="微软雅黑" panose="020B0503020204020204" charset="-122"/>
              </a:rPr>
              <a:t>（</a:t>
            </a:r>
            <a:r>
              <a:rPr lang="en-US" altLang="zh-CN" sz="1600" b="1" i="0" dirty="0">
                <a:latin typeface="微软雅黑" panose="020B0503020204020204" charset="-122"/>
                <a:ea typeface="微软雅黑" panose="020B0503020204020204" charset="-122"/>
              </a:rPr>
              <a:t>class</a:t>
            </a:r>
            <a:r>
              <a:rPr lang="zh-CN" altLang="en-US" sz="1600" b="1" i="0" dirty="0">
                <a:latin typeface="微软雅黑" panose="020B0503020204020204" charset="-122"/>
                <a:ea typeface="微软雅黑" panose="020B0503020204020204" charset="-122"/>
              </a:rPr>
              <a:t>）</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位置编码为</a:t>
            </a:r>
            <a:r>
              <a:rPr lang="en-US" altLang="zh-CN" sz="1600" b="0" i="0" dirty="0">
                <a:latin typeface="微软雅黑" panose="020B0503020204020204" charset="-122"/>
                <a:ea typeface="微软雅黑" panose="020B0503020204020204" charset="-122"/>
              </a:rPr>
              <a:t>0</a:t>
            </a:r>
            <a:r>
              <a:rPr lang="zh-CN" altLang="en-US" sz="1600" b="0" i="0" dirty="0">
                <a:latin typeface="微软雅黑" panose="020B0503020204020204" charset="-122"/>
                <a:ea typeface="微软雅黑" panose="020B0503020204020204" charset="-122"/>
              </a:rPr>
              <a:t>一起输入给</a:t>
            </a:r>
            <a:r>
              <a:rPr lang="en-US" altLang="zh-CN" sz="1600" b="0" i="0" dirty="0">
                <a:latin typeface="微软雅黑" panose="020B0503020204020204" charset="-122"/>
                <a:ea typeface="微软雅黑" panose="020B0503020204020204" charset="-122"/>
              </a:rPr>
              <a:t>encoder</a:t>
            </a:r>
            <a:endParaRPr lang="en-US" altLang="zh-CN" sz="1600" b="0" i="0" dirty="0">
              <a:latin typeface="微软雅黑" panose="020B0503020204020204" charset="-122"/>
              <a:ea typeface="微软雅黑" panose="020B0503020204020204" charset="-122"/>
            </a:endParaRPr>
          </a:p>
          <a:p>
            <a:pPr marL="0" indent="0"/>
            <a:endParaRPr lang="en-US" altLang="zh-CN" sz="1600" b="0" i="0" dirty="0">
              <a:latin typeface="微软雅黑" panose="020B0503020204020204" charset="-122"/>
              <a:ea typeface="微软雅黑" panose="020B0503020204020204" charset="-122"/>
            </a:endParaRPr>
          </a:p>
          <a:p>
            <a:pPr marL="0" indent="0"/>
            <a:r>
              <a:rPr lang="zh-CN" altLang="en-US" sz="1600" b="0" i="0" dirty="0">
                <a:latin typeface="微软雅黑" panose="020B0503020204020204" charset="-122"/>
                <a:ea typeface="微软雅黑" panose="020B0503020204020204" charset="-122"/>
              </a:rPr>
              <a:t>在经过</a:t>
            </a:r>
            <a:r>
              <a:rPr lang="en-US" altLang="zh-CN" sz="1600" b="0" i="0" dirty="0">
                <a:latin typeface="微软雅黑" panose="020B0503020204020204" charset="-122"/>
                <a:ea typeface="微软雅黑" panose="020B0503020204020204" charset="-122"/>
              </a:rPr>
              <a:t>L</a:t>
            </a:r>
            <a:r>
              <a:rPr lang="zh-CN" altLang="en-US" sz="1600" b="0" i="0" dirty="0">
                <a:latin typeface="微软雅黑" panose="020B0503020204020204" charset="-122"/>
                <a:ea typeface="微软雅黑" panose="020B0503020204020204" charset="-122"/>
              </a:rPr>
              <a:t>层的</a:t>
            </a:r>
            <a:r>
              <a:rPr lang="en-US" altLang="zh-CN" sz="1600" b="0" i="0" dirty="0">
                <a:latin typeface="微软雅黑" panose="020B0503020204020204" charset="-122"/>
                <a:ea typeface="微软雅黑" panose="020B0503020204020204" charset="-122"/>
              </a:rPr>
              <a:t>Transformer encoder</a:t>
            </a:r>
            <a:r>
              <a:rPr lang="zh-CN" altLang="en-US" sz="1600" b="0" i="0" dirty="0">
                <a:latin typeface="微软雅黑" panose="020B0503020204020204" charset="-122"/>
                <a:ea typeface="微软雅黑" panose="020B0503020204020204" charset="-122"/>
              </a:rPr>
              <a:t>输入输出之后，</a:t>
            </a:r>
            <a:r>
              <a:rPr lang="en-US" altLang="zh-CN" sz="1600" b="1" i="0" dirty="0">
                <a:latin typeface="微软雅黑" panose="020B0503020204020204" charset="-122"/>
                <a:ea typeface="微软雅黑" panose="020B0503020204020204" charset="-122"/>
              </a:rPr>
              <a:t>(class)</a:t>
            </a:r>
            <a:r>
              <a:rPr lang="zh-CN" altLang="en-US" sz="1600" b="0" i="0" dirty="0">
                <a:latin typeface="微软雅黑" panose="020B0503020204020204" charset="-122"/>
                <a:ea typeface="微软雅黑" panose="020B0503020204020204" charset="-122"/>
              </a:rPr>
              <a:t>对应的输出在经过一个</a:t>
            </a:r>
            <a:r>
              <a:rPr lang="en-US" altLang="zh-CN" sz="1600" b="0" i="0" dirty="0">
                <a:latin typeface="微软雅黑" panose="020B0503020204020204" charset="-122"/>
                <a:ea typeface="微软雅黑" panose="020B0503020204020204" charset="-122"/>
              </a:rPr>
              <a:t>tanh</a:t>
            </a:r>
            <a:r>
              <a:rPr lang="zh-CN" altLang="en-US" sz="1600" b="0" i="0" dirty="0">
                <a:latin typeface="微软雅黑" panose="020B0503020204020204" charset="-122"/>
                <a:ea typeface="微软雅黑" panose="020B0503020204020204" charset="-122"/>
              </a:rPr>
              <a:t>激活的</a:t>
            </a:r>
            <a:r>
              <a:rPr lang="en-US" altLang="zh-CN" sz="1600" b="0" i="0" dirty="0">
                <a:latin typeface="微软雅黑" panose="020B0503020204020204" charset="-122"/>
                <a:ea typeface="微软雅黑" panose="020B0503020204020204" charset="-122"/>
              </a:rPr>
              <a:t>MLP</a:t>
            </a:r>
            <a:r>
              <a:rPr lang="zh-CN" altLang="en-US" sz="1600" b="0" i="0" dirty="0">
                <a:latin typeface="微软雅黑" panose="020B0503020204020204" charset="-122"/>
                <a:ea typeface="微软雅黑" panose="020B0503020204020204" charset="-122"/>
              </a:rPr>
              <a:t>之后输出结果</a:t>
            </a:r>
            <a:endParaRPr lang="zh-CN" altLang="en-US" sz="1600" b="0" i="0" dirty="0">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stretch>
            <a:fillRect/>
          </a:stretch>
        </p:blipFill>
        <p:spPr>
          <a:xfrm>
            <a:off x="466090" y="3144520"/>
            <a:ext cx="6525895" cy="3509010"/>
          </a:xfrm>
          <a:prstGeom prst="rect">
            <a:avLst/>
          </a:prstGeom>
        </p:spPr>
      </p:pic>
      <p:cxnSp>
        <p:nvCxnSpPr>
          <p:cNvPr id="10" name="肘形连接符 9"/>
          <p:cNvCxnSpPr/>
          <p:nvPr/>
        </p:nvCxnSpPr>
        <p:spPr>
          <a:xfrm flipV="1">
            <a:off x="3441700" y="3894455"/>
            <a:ext cx="2032000" cy="417830"/>
          </a:xfrm>
          <a:prstGeom prst="bentConnector3">
            <a:avLst>
              <a:gd name="adj1" fmla="val -1406"/>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99695"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rcRect b="70171"/>
          <a:stretch>
            <a:fillRect/>
          </a:stretch>
        </p:blipFill>
        <p:spPr>
          <a:xfrm>
            <a:off x="1221740" y="1062990"/>
            <a:ext cx="9554845" cy="520700"/>
          </a:xfrm>
          <a:prstGeom prst="rect">
            <a:avLst/>
          </a:prstGeom>
        </p:spPr>
      </p:pic>
      <p:sp>
        <p:nvSpPr>
          <p:cNvPr id="3" name="文本框 2"/>
          <p:cNvSpPr txBox="1"/>
          <p:nvPr/>
        </p:nvSpPr>
        <p:spPr>
          <a:xfrm>
            <a:off x="3877945" y="1645920"/>
            <a:ext cx="4627880" cy="645160"/>
          </a:xfrm>
          <a:prstGeom prst="rect">
            <a:avLst/>
          </a:prstGeom>
        </p:spPr>
        <p:txBody>
          <a:bodyPr wrap="square">
            <a:noAutofit/>
          </a:bodyPr>
          <a:p>
            <a:pPr marL="0" indent="0" algn="ctr"/>
            <a:r>
              <a:rPr lang="zh-CN" altLang="en-US" sz="1600" b="0" i="0" dirty="0">
                <a:latin typeface="微软雅黑" panose="020B0503020204020204" charset="-122"/>
                <a:ea typeface="微软雅黑" panose="020B0503020204020204" charset="-122"/>
              </a:rPr>
              <a:t>加上</a:t>
            </a:r>
            <a:r>
              <a:rPr lang="en-US" altLang="zh-CN" sz="1600" b="1" i="0" dirty="0">
                <a:latin typeface="微软雅黑" panose="020B0503020204020204" charset="-122"/>
                <a:ea typeface="微软雅黑" panose="020B0503020204020204" charset="-122"/>
              </a:rPr>
              <a:t>class</a:t>
            </a:r>
            <a:r>
              <a:rPr lang="zh-CN" altLang="en-US" sz="1600" i="0" dirty="0">
                <a:latin typeface="微软雅黑" panose="020B0503020204020204" charset="-122"/>
                <a:ea typeface="微软雅黑" panose="020B0503020204020204" charset="-122"/>
              </a:rPr>
              <a:t>，其他的每个</a:t>
            </a:r>
            <a:r>
              <a:rPr lang="en-US" altLang="zh-CN" sz="1600" i="0" dirty="0">
                <a:latin typeface="微软雅黑" panose="020B0503020204020204" charset="-122"/>
                <a:ea typeface="微软雅黑" panose="020B0503020204020204" charset="-122"/>
              </a:rPr>
              <a:t>patch</a:t>
            </a:r>
            <a:r>
              <a:rPr lang="zh-CN" altLang="en-US" sz="1600" i="0" dirty="0">
                <a:latin typeface="微软雅黑" panose="020B0503020204020204" charset="-122"/>
                <a:ea typeface="微软雅黑" panose="020B0503020204020204" charset="-122"/>
              </a:rPr>
              <a:t>在经过线性层后的内容加上位置编码作为输入</a:t>
            </a:r>
            <a:endParaRPr lang="zh-CN" altLang="en-US" sz="1600" i="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rcRect t="28556" b="48163"/>
          <a:stretch>
            <a:fillRect/>
          </a:stretch>
        </p:blipFill>
        <p:spPr>
          <a:xfrm>
            <a:off x="1221740" y="2188210"/>
            <a:ext cx="9554845" cy="406400"/>
          </a:xfrm>
          <a:prstGeom prst="rect">
            <a:avLst/>
          </a:prstGeom>
        </p:spPr>
      </p:pic>
      <p:sp>
        <p:nvSpPr>
          <p:cNvPr id="7" name="文本框 6"/>
          <p:cNvSpPr txBox="1"/>
          <p:nvPr/>
        </p:nvSpPr>
        <p:spPr>
          <a:xfrm>
            <a:off x="3877945" y="259461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在经过</a:t>
            </a:r>
            <a:r>
              <a:rPr lang="en-US" altLang="zh-CN" sz="1600" i="0" dirty="0">
                <a:latin typeface="微软雅黑" panose="020B0503020204020204" charset="-122"/>
                <a:ea typeface="微软雅黑" panose="020B0503020204020204" charset="-122"/>
              </a:rPr>
              <a:t>layer norm</a:t>
            </a:r>
            <a:r>
              <a:rPr lang="zh-CN" altLang="en-US" sz="1600" i="0" dirty="0">
                <a:latin typeface="微软雅黑" panose="020B0503020204020204" charset="-122"/>
                <a:ea typeface="微软雅黑" panose="020B0503020204020204" charset="-122"/>
              </a:rPr>
              <a:t>的输入后执行多头注意力机制。并且隔层加上残差链接</a:t>
            </a:r>
            <a:endParaRPr lang="zh-CN" altLang="en-US" sz="1600" i="0"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2"/>
          <a:srcRect l="3" t="48454" r="-3" b="28265"/>
          <a:stretch>
            <a:fillRect/>
          </a:stretch>
        </p:blipFill>
        <p:spPr>
          <a:xfrm>
            <a:off x="1414780" y="3199130"/>
            <a:ext cx="9554845" cy="406400"/>
          </a:xfrm>
          <a:prstGeom prst="rect">
            <a:avLst/>
          </a:prstGeom>
        </p:spPr>
      </p:pic>
      <p:sp>
        <p:nvSpPr>
          <p:cNvPr id="11" name="文本框 10"/>
          <p:cNvSpPr txBox="1"/>
          <p:nvPr/>
        </p:nvSpPr>
        <p:spPr>
          <a:xfrm>
            <a:off x="4004945" y="360553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在经过</a:t>
            </a:r>
            <a:r>
              <a:rPr lang="en-US" altLang="zh-CN" sz="1600" i="0" dirty="0">
                <a:latin typeface="微软雅黑" panose="020B0503020204020204" charset="-122"/>
                <a:ea typeface="微软雅黑" panose="020B0503020204020204" charset="-122"/>
              </a:rPr>
              <a:t>layer norm</a:t>
            </a:r>
            <a:r>
              <a:rPr lang="zh-CN" altLang="en-US" sz="1600" i="0" dirty="0">
                <a:latin typeface="微软雅黑" panose="020B0503020204020204" charset="-122"/>
                <a:ea typeface="微软雅黑" panose="020B0503020204020204" charset="-122"/>
              </a:rPr>
              <a:t>后经过一个</a:t>
            </a:r>
            <a:r>
              <a:rPr lang="en-US" altLang="zh-CN" sz="1600" i="0" dirty="0">
                <a:latin typeface="微软雅黑" panose="020B0503020204020204" charset="-122"/>
                <a:ea typeface="微软雅黑" panose="020B0503020204020204" charset="-122"/>
              </a:rPr>
              <a:t>tanh</a:t>
            </a:r>
            <a:r>
              <a:rPr lang="zh-CN" altLang="en-US" sz="1600" i="0" dirty="0">
                <a:latin typeface="微软雅黑" panose="020B0503020204020204" charset="-122"/>
                <a:ea typeface="微软雅黑" panose="020B0503020204020204" charset="-122"/>
              </a:rPr>
              <a:t>作激活的</a:t>
            </a:r>
            <a:r>
              <a:rPr lang="en-US" altLang="zh-CN" sz="1600" i="0" dirty="0">
                <a:latin typeface="微软雅黑" panose="020B0503020204020204" charset="-122"/>
                <a:ea typeface="微软雅黑" panose="020B0503020204020204" charset="-122"/>
              </a:rPr>
              <a:t>MLP</a:t>
            </a:r>
            <a:r>
              <a:rPr lang="zh-CN" altLang="en-US" sz="1600" i="0" dirty="0">
                <a:latin typeface="微软雅黑" panose="020B0503020204020204" charset="-122"/>
                <a:ea typeface="微软雅黑" panose="020B0503020204020204" charset="-122"/>
              </a:rPr>
              <a:t>之后作为本层</a:t>
            </a:r>
            <a:r>
              <a:rPr lang="en-US" altLang="zh-CN" sz="1600" i="0" dirty="0">
                <a:latin typeface="微软雅黑" panose="020B0503020204020204" charset="-122"/>
                <a:ea typeface="微软雅黑" panose="020B0503020204020204" charset="-122"/>
              </a:rPr>
              <a:t>Transformer</a:t>
            </a:r>
            <a:r>
              <a:rPr lang="zh-CN" altLang="en-US" sz="1600" i="0" dirty="0">
                <a:latin typeface="微软雅黑" panose="020B0503020204020204" charset="-122"/>
                <a:ea typeface="微软雅黑" panose="020B0503020204020204" charset="-122"/>
              </a:rPr>
              <a:t>输出结果</a:t>
            </a:r>
            <a:endParaRPr lang="zh-CN" altLang="en-US" sz="1600" i="0"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srcRect l="3" t="71735" r="-3" b="4984"/>
          <a:stretch>
            <a:fillRect/>
          </a:stretch>
        </p:blipFill>
        <p:spPr>
          <a:xfrm>
            <a:off x="1414780" y="4210050"/>
            <a:ext cx="9554845" cy="406400"/>
          </a:xfrm>
          <a:prstGeom prst="rect">
            <a:avLst/>
          </a:prstGeom>
        </p:spPr>
      </p:pic>
      <p:sp>
        <p:nvSpPr>
          <p:cNvPr id="14" name="文本框 13"/>
          <p:cNvSpPr txBox="1"/>
          <p:nvPr/>
        </p:nvSpPr>
        <p:spPr>
          <a:xfrm>
            <a:off x="4131945" y="461645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循环经过</a:t>
            </a:r>
            <a:r>
              <a:rPr lang="en-US" altLang="zh-CN" sz="1600" i="0" dirty="0">
                <a:latin typeface="微软雅黑" panose="020B0503020204020204" charset="-122"/>
                <a:ea typeface="微软雅黑" panose="020B0503020204020204" charset="-122"/>
              </a:rPr>
              <a:t>L</a:t>
            </a:r>
            <a:r>
              <a:rPr lang="zh-CN" altLang="en-US" sz="1600" i="0" dirty="0">
                <a:latin typeface="微软雅黑" panose="020B0503020204020204" charset="-122"/>
                <a:ea typeface="微软雅黑" panose="020B0503020204020204" charset="-122"/>
              </a:rPr>
              <a:t>层之后，把第一个输出作为分类输出。也就是对应一开始输入的</a:t>
            </a:r>
            <a:r>
              <a:rPr lang="en-US" altLang="zh-CN" sz="1600" b="1" i="0" dirty="0">
                <a:latin typeface="微软雅黑" panose="020B0503020204020204" charset="-122"/>
                <a:ea typeface="微软雅黑" panose="020B0503020204020204" charset="-122"/>
              </a:rPr>
              <a:t>class</a:t>
            </a:r>
            <a:endParaRPr lang="en-US" altLang="zh-CN" sz="1600" b="1" i="0" dirty="0">
              <a:latin typeface="微软雅黑" panose="020B0503020204020204" charset="-122"/>
              <a:ea typeface="微软雅黑" panose="020B0503020204020204" charset="-122"/>
            </a:endParaRPr>
          </a:p>
        </p:txBody>
      </p:sp>
      <p:cxnSp>
        <p:nvCxnSpPr>
          <p:cNvPr id="16" name="肘形连接符 15"/>
          <p:cNvCxnSpPr/>
          <p:nvPr/>
        </p:nvCxnSpPr>
        <p:spPr>
          <a:xfrm rot="10800000">
            <a:off x="2437765" y="1571625"/>
            <a:ext cx="4958080" cy="3634740"/>
          </a:xfrm>
          <a:prstGeom prst="bentConnector3">
            <a:avLst>
              <a:gd name="adj1" fmla="val 133132"/>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911860" y="1306195"/>
            <a:ext cx="11280140" cy="829945"/>
          </a:xfrm>
          <a:prstGeom prst="rect">
            <a:avLst/>
          </a:prstGeom>
        </p:spPr>
        <p:txBody>
          <a:bodyPr wrap="square">
            <a:spAutoFit/>
          </a:bodyPr>
          <a:p>
            <a:pPr marL="0" indent="0" algn="just"/>
            <a:r>
              <a:rPr lang="zh-CN" sz="1600" b="0" i="0">
                <a:solidFill>
                  <a:srgbClr val="000000"/>
                </a:solidFill>
                <a:latin typeface="微软雅黑" panose="020B0503020204020204" charset="-122"/>
                <a:ea typeface="微软雅黑" panose="020B0503020204020204" charset="-122"/>
              </a:rPr>
              <a:t>预训练：</a:t>
            </a:r>
            <a:r>
              <a:rPr sz="1600" b="0" i="0">
                <a:solidFill>
                  <a:srgbClr val="000000"/>
                </a:solidFill>
                <a:latin typeface="微软雅黑" panose="020B0503020204020204" charset="-122"/>
                <a:ea typeface="微软雅黑" panose="020B0503020204020204" charset="-122"/>
              </a:rPr>
              <a:t>ILSVRC-2012 ImageNet</a:t>
            </a:r>
            <a:r>
              <a:rPr lang="en-US" sz="1600" b="0" i="0">
                <a:solidFill>
                  <a:srgbClr val="000000"/>
                </a:solidFill>
                <a:latin typeface="微软雅黑" panose="020B0503020204020204" charset="-122"/>
                <a:ea typeface="微软雅黑" panose="020B0503020204020204" charset="-122"/>
              </a:rPr>
              <a:t> </a:t>
            </a:r>
            <a:r>
              <a:rPr lang="zh-CN" altLang="en-US" sz="1600" b="0" i="0">
                <a:solidFill>
                  <a:srgbClr val="000000"/>
                </a:solidFill>
                <a:latin typeface="微软雅黑" panose="020B0503020204020204" charset="-122"/>
                <a:ea typeface="微软雅黑" panose="020B0503020204020204" charset="-122"/>
              </a:rPr>
              <a:t>和</a:t>
            </a:r>
            <a:r>
              <a:rPr lang="en-US" altLang="zh-CN" sz="1600" b="0" i="0">
                <a:solidFill>
                  <a:srgbClr val="000000"/>
                </a:solidFill>
                <a:latin typeface="微软雅黑" panose="020B0503020204020204" charset="-122"/>
                <a:ea typeface="微软雅黑" panose="020B0503020204020204" charset="-122"/>
              </a:rPr>
              <a:t> JFT300M</a:t>
            </a:r>
            <a:r>
              <a:rPr lang="zh-CN" altLang="en-US" sz="1600" b="0" i="0">
                <a:solidFill>
                  <a:srgbClr val="000000"/>
                </a:solidFill>
                <a:latin typeface="微软雅黑" panose="020B0503020204020204" charset="-122"/>
                <a:ea typeface="微软雅黑" panose="020B0503020204020204" charset="-122"/>
              </a:rPr>
              <a:t>数据集</a:t>
            </a:r>
            <a:r>
              <a:rPr lang="en-US" altLang="zh-CN" sz="1600" b="0" i="0">
                <a:solidFill>
                  <a:srgbClr val="000000"/>
                </a:solidFill>
                <a:latin typeface="微软雅黑" panose="020B0503020204020204" charset="-122"/>
                <a:ea typeface="微软雅黑" panose="020B0503020204020204" charset="-122"/>
              </a:rPr>
              <a:t> </a:t>
            </a:r>
            <a:r>
              <a:rPr lang="zh-CN" altLang="en-US" sz="1600" b="0" i="0">
                <a:solidFill>
                  <a:srgbClr val="000000"/>
                </a:solidFill>
                <a:latin typeface="微软雅黑" panose="020B0503020204020204" charset="-122"/>
                <a:ea typeface="微软雅黑" panose="020B0503020204020204" charset="-122"/>
              </a:rPr>
              <a:t>进行预训练</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硬件：TPUv3硬件</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评估标准：</a:t>
            </a:r>
            <a:r>
              <a:rPr lang="en-US" altLang="zh-CN" sz="1600" b="0" i="0">
                <a:solidFill>
                  <a:srgbClr val="000000"/>
                </a:solidFill>
                <a:latin typeface="微软雅黑" panose="020B0503020204020204" charset="-122"/>
                <a:ea typeface="微软雅黑" panose="020B0503020204020204" charset="-122"/>
              </a:rPr>
              <a:t>map</a:t>
            </a:r>
            <a:r>
              <a:rPr lang="zh-CN" altLang="en-US" sz="1600" b="0" i="0">
                <a:solidFill>
                  <a:srgbClr val="000000"/>
                </a:solidFill>
                <a:latin typeface="微软雅黑" panose="020B0503020204020204" charset="-122"/>
                <a:ea typeface="微软雅黑" panose="020B0503020204020204" charset="-122"/>
              </a:rPr>
              <a:t>和</a:t>
            </a:r>
            <a:r>
              <a:rPr lang="en-US" altLang="zh-CN" sz="1600" b="0" i="0">
                <a:solidFill>
                  <a:srgbClr val="000000"/>
                </a:solidFill>
                <a:latin typeface="微软雅黑" panose="020B0503020204020204" charset="-122"/>
                <a:ea typeface="微软雅黑" panose="020B0503020204020204" charset="-122"/>
              </a:rPr>
              <a:t>TPUv3-core-days(</a:t>
            </a:r>
            <a:r>
              <a:rPr lang="zh-CN" altLang="en-US" sz="1600" b="0" i="0">
                <a:solidFill>
                  <a:srgbClr val="000000"/>
                </a:solidFill>
                <a:latin typeface="微软雅黑" panose="020B0503020204020204" charset="-122"/>
                <a:ea typeface="微软雅黑" panose="020B0503020204020204" charset="-122"/>
              </a:rPr>
              <a:t>在一个</a:t>
            </a:r>
            <a:r>
              <a:rPr lang="en-US" altLang="zh-CN" sz="1600" b="0" i="0">
                <a:solidFill>
                  <a:srgbClr val="000000"/>
                </a:solidFill>
                <a:latin typeface="微软雅黑" panose="020B0503020204020204" charset="-122"/>
                <a:ea typeface="微软雅黑" panose="020B0503020204020204" charset="-122"/>
              </a:rPr>
              <a:t>TPUv3</a:t>
            </a:r>
            <a:r>
              <a:rPr lang="zh-CN" altLang="en-US" sz="1600" b="0" i="0">
                <a:solidFill>
                  <a:srgbClr val="000000"/>
                </a:solidFill>
                <a:latin typeface="微软雅黑" panose="020B0503020204020204" charset="-122"/>
                <a:ea typeface="微软雅黑" panose="020B0503020204020204" charset="-122"/>
              </a:rPr>
              <a:t>核（两块芯片）的硬件配置下训练的天数</a:t>
            </a:r>
            <a:r>
              <a:rPr lang="en-US" altLang="zh-CN" sz="1600" b="0" i="0">
                <a:solidFill>
                  <a:srgbClr val="000000"/>
                </a:solidFill>
                <a:latin typeface="微软雅黑" panose="020B0503020204020204" charset="-122"/>
                <a:ea typeface="微软雅黑" panose="020B0503020204020204" charset="-122"/>
              </a:rPr>
              <a:t>)</a:t>
            </a:r>
            <a:endParaRPr lang="en-US" altLang="zh-CN"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3" name="文本框 2"/>
          <p:cNvSpPr txBox="1"/>
          <p:nvPr>
            <p:custDataLst>
              <p:tags r:id="rId3"/>
            </p:custDataLst>
          </p:nvPr>
        </p:nvSpPr>
        <p:spPr>
          <a:xfrm>
            <a:off x="455295" y="193548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模型变体：</a:t>
            </a:r>
            <a:endParaRPr lang="en-US" altLang="zh-CN" b="1"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4"/>
          <a:stretch>
            <a:fillRect/>
          </a:stretch>
        </p:blipFill>
        <p:spPr>
          <a:xfrm>
            <a:off x="818515" y="2442210"/>
            <a:ext cx="6235700" cy="1276350"/>
          </a:xfrm>
          <a:prstGeom prst="rect">
            <a:avLst/>
          </a:prstGeom>
        </p:spPr>
      </p:pic>
      <p:pic>
        <p:nvPicPr>
          <p:cNvPr id="9" name="图片 8"/>
          <p:cNvPicPr>
            <a:picLocks noChangeAspect="1"/>
          </p:cNvPicPr>
          <p:nvPr/>
        </p:nvPicPr>
        <p:blipFill>
          <a:blip r:embed="rId5"/>
          <a:stretch>
            <a:fillRect/>
          </a:stretch>
        </p:blipFill>
        <p:spPr>
          <a:xfrm>
            <a:off x="745490" y="3994150"/>
            <a:ext cx="9144000" cy="2863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4" name="文本框 3"/>
          <p:cNvSpPr txBox="1"/>
          <p:nvPr/>
        </p:nvSpPr>
        <p:spPr>
          <a:xfrm>
            <a:off x="911860" y="1306195"/>
            <a:ext cx="11280140" cy="33718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检测预训练集大小对模型效果的影响</a:t>
            </a:r>
            <a:endParaRPr lang="zh-CN" altLang="en-US" sz="1600" b="0" i="0">
              <a:solidFill>
                <a:srgbClr val="000000"/>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stretch>
            <a:fillRect/>
          </a:stretch>
        </p:blipFill>
        <p:spPr>
          <a:xfrm>
            <a:off x="551180" y="1719580"/>
            <a:ext cx="4610100" cy="5149850"/>
          </a:xfrm>
          <a:prstGeom prst="rect">
            <a:avLst/>
          </a:prstGeom>
        </p:spPr>
      </p:pic>
      <p:sp>
        <p:nvSpPr>
          <p:cNvPr id="10" name="文本框 9"/>
          <p:cNvSpPr txBox="1"/>
          <p:nvPr/>
        </p:nvSpPr>
        <p:spPr>
          <a:xfrm>
            <a:off x="5393055" y="1851660"/>
            <a:ext cx="4661535" cy="1322070"/>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卷积实现的</a:t>
            </a:r>
            <a:r>
              <a:rPr lang="en-US" altLang="zh-CN" sz="1600" b="0" i="0">
                <a:solidFill>
                  <a:srgbClr val="000000"/>
                </a:solidFill>
                <a:latin typeface="微软雅黑" panose="020B0503020204020204" charset="-122"/>
                <a:ea typeface="微软雅黑" panose="020B0503020204020204" charset="-122"/>
              </a:rPr>
              <a:t>BiT</a:t>
            </a:r>
            <a:r>
              <a:rPr lang="zh-CN" altLang="en-US" sz="1600" b="0" i="0">
                <a:solidFill>
                  <a:srgbClr val="000000"/>
                </a:solidFill>
                <a:latin typeface="微软雅黑" panose="020B0503020204020204" charset="-122"/>
                <a:ea typeface="微软雅黑" panose="020B0503020204020204" charset="-122"/>
              </a:rPr>
              <a:t>在较小数据集的预训练效果会比</a:t>
            </a:r>
            <a:r>
              <a:rPr lang="en-US" altLang="zh-CN" sz="1600" b="0" i="0">
                <a:solidFill>
                  <a:srgbClr val="000000"/>
                </a:solidFill>
                <a:latin typeface="微软雅黑" panose="020B0503020204020204" charset="-122"/>
                <a:ea typeface="微软雅黑" panose="020B0503020204020204" charset="-122"/>
              </a:rPr>
              <a:t>ViT</a:t>
            </a:r>
            <a:r>
              <a:rPr lang="zh-CN" altLang="en-US" sz="1600" b="0" i="0">
                <a:solidFill>
                  <a:srgbClr val="000000"/>
                </a:solidFill>
                <a:latin typeface="微软雅黑" panose="020B0503020204020204" charset="-122"/>
                <a:ea typeface="微软雅黑" panose="020B0503020204020204" charset="-122"/>
              </a:rPr>
              <a:t>要好</a:t>
            </a:r>
            <a:endParaRPr lang="zh-CN" altLang="en-US" sz="1600" b="0" i="0">
              <a:solidFill>
                <a:srgbClr val="000000"/>
              </a:solidFill>
              <a:latin typeface="微软雅黑" panose="020B0503020204020204" charset="-122"/>
              <a:ea typeface="微软雅黑" panose="020B0503020204020204" charset="-122"/>
            </a:endParaRPr>
          </a:p>
          <a:p>
            <a:pPr marL="0" indent="0" algn="just"/>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但是在数据集增大的过程中，</a:t>
            </a:r>
            <a:r>
              <a:rPr lang="en-US" altLang="zh-CN" sz="1600" b="0" i="0">
                <a:solidFill>
                  <a:srgbClr val="000000"/>
                </a:solidFill>
                <a:latin typeface="微软雅黑" panose="020B0503020204020204" charset="-122"/>
                <a:ea typeface="微软雅黑" panose="020B0503020204020204" charset="-122"/>
              </a:rPr>
              <a:t>BiT</a:t>
            </a:r>
            <a:r>
              <a:rPr lang="zh-CN" altLang="en-US" sz="1600" b="0" i="0">
                <a:solidFill>
                  <a:srgbClr val="000000"/>
                </a:solidFill>
                <a:latin typeface="微软雅黑" panose="020B0503020204020204" charset="-122"/>
                <a:ea typeface="微软雅黑" panose="020B0503020204020204" charset="-122"/>
              </a:rPr>
              <a:t>会出现饱和甚至下降，而</a:t>
            </a:r>
            <a:r>
              <a:rPr lang="en-US" altLang="zh-CN" sz="1600" b="0" i="0">
                <a:solidFill>
                  <a:srgbClr val="000000"/>
                </a:solidFill>
                <a:latin typeface="微软雅黑" panose="020B0503020204020204" charset="-122"/>
                <a:ea typeface="微软雅黑" panose="020B0503020204020204" charset="-122"/>
              </a:rPr>
              <a:t>ViT</a:t>
            </a:r>
            <a:r>
              <a:rPr lang="zh-CN" altLang="en-US" sz="1600" b="0" i="0">
                <a:solidFill>
                  <a:srgbClr val="000000"/>
                </a:solidFill>
                <a:latin typeface="微软雅黑" panose="020B0503020204020204" charset="-122"/>
                <a:ea typeface="微软雅黑" panose="020B0503020204020204" charset="-122"/>
              </a:rPr>
              <a:t>没有出现饱和趋势</a:t>
            </a:r>
            <a:endParaRPr lang="zh-CN" altLang="en-US" sz="1600" b="0" i="0">
              <a:solidFill>
                <a:srgbClr val="000000"/>
              </a:solidFill>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02</a:t>
            </a:r>
            <a:endPar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6" name="文本框 5"/>
          <p:cNvSpPr txBox="1"/>
          <p:nvPr/>
        </p:nvSpPr>
        <p:spPr>
          <a:xfrm>
            <a:off x="1265555" y="3049270"/>
            <a:ext cx="11768455" cy="77724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DEFORMABLE DETR: DEFORMABLE TRANSFORMERS FOR END-TO-END OBJECT DETECTION</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 </a:t>
            </a:r>
            <a:endParaRPr lang="en-US" altLang="zh-CN" sz="36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tags/tag1.xml><?xml version="1.0" encoding="utf-8"?>
<p:tagLst xmlns:p="http://schemas.openxmlformats.org/presentationml/2006/main">
  <p:tag name="KSO_WM_DIAGRAM_VIRTUALLY_FRAME" val="{&quot;height&quot;:130.17354330708662,&quot;left&quot;:238.70267716535432,&quot;top&quot;:116.24960629921259,&quot;width&quot;:665.8}"/>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130.17354330708662,&quot;left&quot;:238.70267716535432,&quot;top&quot;:116.24960629921259,&quot;width&quot;:665.8}"/>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130.17354330708662,&quot;left&quot;:238.70267716535432,&quot;top&quot;:116.24960629921259,&quot;width&quot;:665.8}"/>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PP_MARK_KEY" val="c7925d13-95db-4618-ac98-c22196edd7f9"/>
  <p:tag name="COMMONDATA" val="eyJoZGlkIjoiZTg3MzIzMDhlODgyZTlkYzQ0OWY3ZDI2YzlhMjBjMGIifQ=="/>
  <p:tag name="commondata" val="eyJoZGlkIjoiNjRkZDE1MjIxMjM2NmMxYzY5Y2M3N2FjNDEyZThkY2QifQ=="/>
</p:tagLst>
</file>

<file path=ppt/tags/tag4.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5.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6.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7.xml><?xml version="1.0" encoding="utf-8"?>
<p:tagLst xmlns:p="http://schemas.openxmlformats.org/presentationml/2006/main">
  <p:tag name="KSO_WM_DIAGRAM_VIRTUALLY_FRAME" val="{&quot;height&quot;:130.17354330708662,&quot;left&quot;:238.70267716535432,&quot;top&quot;:116.24960629921259,&quot;width&quot;:665.8}"/>
</p:tagLst>
</file>

<file path=ppt/tags/tag8.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4279</Words>
  <Application>WPS 演示</Application>
  <PresentationFormat>宽屏</PresentationFormat>
  <Paragraphs>286</Paragraphs>
  <Slides>33</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Arial</vt:lpstr>
      <vt:lpstr>宋体</vt:lpstr>
      <vt:lpstr>Wingdings</vt:lpstr>
      <vt:lpstr>微软雅黑</vt:lpstr>
      <vt:lpstr>Agency FB</vt:lpstr>
      <vt:lpstr>Wingdings</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Zhang</dc:creator>
  <cp:lastModifiedBy>几</cp:lastModifiedBy>
  <cp:revision>2437</cp:revision>
  <dcterms:created xsi:type="dcterms:W3CDTF">2022-05-20T05:18:00Z</dcterms:created>
  <dcterms:modified xsi:type="dcterms:W3CDTF">2024-10-16T14:55:56Z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B4E0230798E74D94B72B46E9C00066D1_12</vt:lpwstr>
  </property>
  <property fmtid="{D5CDD505-2E9C-101B-9397-08002B2CF9AE}" pid="3" name="KSOProductBuildVer">
    <vt:lpwstr>2052-12.1.0.18276</vt:lpwstr>
  </property>
</Properties>
</file>